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4" r:id="rId4"/>
    <p:sldId id="308" r:id="rId5"/>
    <p:sldId id="309" r:id="rId6"/>
    <p:sldId id="310" r:id="rId7"/>
    <p:sldId id="340" r:id="rId8"/>
    <p:sldId id="311" r:id="rId9"/>
    <p:sldId id="312" r:id="rId10"/>
    <p:sldId id="305" r:id="rId11"/>
    <p:sldId id="313" r:id="rId12"/>
    <p:sldId id="314" r:id="rId13"/>
    <p:sldId id="279" r:id="rId14"/>
    <p:sldId id="298" r:id="rId15"/>
    <p:sldId id="315" r:id="rId16"/>
    <p:sldId id="317" r:id="rId17"/>
    <p:sldId id="318" r:id="rId18"/>
    <p:sldId id="319" r:id="rId19"/>
    <p:sldId id="320" r:id="rId20"/>
    <p:sldId id="281" r:id="rId21"/>
    <p:sldId id="323" r:id="rId22"/>
    <p:sldId id="329" r:id="rId23"/>
    <p:sldId id="322" r:id="rId24"/>
    <p:sldId id="324" r:id="rId25"/>
    <p:sldId id="325" r:id="rId26"/>
    <p:sldId id="326" r:id="rId27"/>
    <p:sldId id="327" r:id="rId28"/>
    <p:sldId id="321" r:id="rId29"/>
    <p:sldId id="330" r:id="rId30"/>
    <p:sldId id="331" r:id="rId31"/>
    <p:sldId id="332" r:id="rId32"/>
    <p:sldId id="333" r:id="rId33"/>
    <p:sldId id="334" r:id="rId34"/>
    <p:sldId id="335" r:id="rId35"/>
    <p:sldId id="336" r:id="rId36"/>
    <p:sldId id="337" r:id="rId37"/>
    <p:sldId id="339" r:id="rId3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a:srgbClr val="FF3399"/>
    <a:srgbClr val="669900"/>
    <a:srgbClr val="9900CC"/>
    <a:srgbClr val="FF6600"/>
    <a:srgbClr val="FF0066"/>
    <a:srgbClr val="008080"/>
    <a:srgbClr val="0000FF"/>
    <a:srgbClr val="808000"/>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2" autoAdjust="0"/>
    <p:restoredTop sz="94660"/>
  </p:normalViewPr>
  <p:slideViewPr>
    <p:cSldViewPr snapToGrid="0">
      <p:cViewPr varScale="1">
        <p:scale>
          <a:sx n="73" d="100"/>
          <a:sy n="73"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532B486A-094D-4D57-948C-353F78C80F68}" type="datetimeFigureOut">
              <a:rPr lang="es-ES" smtClean="0"/>
              <a:t>15/07/2019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033072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15/07/2019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233364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15/07/2019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548125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15/07/2019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88271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532B486A-094D-4D57-948C-353F78C80F68}" type="datetimeFigureOut">
              <a:rPr lang="es-ES" smtClean="0"/>
              <a:t>15/07/2019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5513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532B486A-094D-4D57-948C-353F78C80F68}" type="datetimeFigureOut">
              <a:rPr lang="es-ES" smtClean="0"/>
              <a:t>15/07/2019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28851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532B486A-094D-4D57-948C-353F78C80F68}" type="datetimeFigureOut">
              <a:rPr lang="es-ES" smtClean="0"/>
              <a:t>15/07/2019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2186427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532B486A-094D-4D57-948C-353F78C80F68}" type="datetimeFigureOut">
              <a:rPr lang="es-ES" smtClean="0"/>
              <a:t>15/07/2019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958521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32B486A-094D-4D57-948C-353F78C80F68}" type="datetimeFigureOut">
              <a:rPr lang="es-ES" smtClean="0"/>
              <a:t>15/07/2019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372303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32B486A-094D-4D57-948C-353F78C80F68}" type="datetimeFigureOut">
              <a:rPr lang="es-ES" smtClean="0"/>
              <a:t>15/07/2019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788780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32B486A-094D-4D57-948C-353F78C80F68}" type="datetimeFigureOut">
              <a:rPr lang="es-ES" smtClean="0"/>
              <a:t>15/07/2019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29510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B486A-094D-4D57-948C-353F78C80F68}" type="datetimeFigureOut">
              <a:rPr lang="es-ES" smtClean="0"/>
              <a:t>15/07/2019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5AA0A-6A21-44C7-BE26-6C79A6836C73}" type="slidenum">
              <a:rPr lang="es-ES" smtClean="0"/>
              <a:t>‹Nº›</a:t>
            </a:fld>
            <a:endParaRPr lang="es-ES"/>
          </a:p>
        </p:txBody>
      </p:sp>
    </p:spTree>
    <p:extLst>
      <p:ext uri="{BB962C8B-B14F-4D97-AF65-F5344CB8AC3E}">
        <p14:creationId xmlns:p14="http://schemas.microsoft.com/office/powerpoint/2010/main" val="1528600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evalmedicamento.weebly.com/colaboraciones/reanalisis-grade-de-la-revision-sistematica-de-zhao-et-al-sobre-prevencion-de-fracturas-con-suplementos-de-vitamina-d-con-o-sin-calcio-adicional-alicia-espinosa-asuncion-bacaicoa-y-galo-sanche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929963"/>
            <a:ext cx="9144000" cy="2387600"/>
          </a:xfrm>
        </p:spPr>
        <p:txBody>
          <a:bodyPr>
            <a:normAutofit fontScale="90000"/>
          </a:bodyPr>
          <a:lstStyle/>
          <a:p>
            <a:pPr algn="l"/>
            <a:r>
              <a:rPr lang="es-ES" sz="3600" dirty="0">
                <a:solidFill>
                  <a:srgbClr val="990099"/>
                </a:solidFill>
                <a:latin typeface="+mn-lt"/>
              </a:rPr>
              <a:t>Reanálisis GRADE de la Revisión Sistemática de Zhao et al sobre prevención de fracturas con suplementos de Vitamina D con o sin Calcio adicional. </a:t>
            </a:r>
            <a:r>
              <a:rPr lang="es-ES" sz="3600" dirty="0">
                <a:solidFill>
                  <a:srgbClr val="000000"/>
                </a:solidFill>
                <a:latin typeface="+mn-lt"/>
              </a:rPr>
              <a:t/>
            </a:r>
            <a:br>
              <a:rPr lang="es-ES" sz="3600" dirty="0">
                <a:solidFill>
                  <a:srgbClr val="000000"/>
                </a:solidFill>
                <a:latin typeface="+mn-lt"/>
              </a:rPr>
            </a:br>
            <a:r>
              <a:rPr lang="es-ES" sz="800" dirty="0">
                <a:solidFill>
                  <a:srgbClr val="000000"/>
                </a:solidFill>
                <a:latin typeface="+mn-lt"/>
              </a:rPr>
              <a:t/>
            </a:r>
            <a:br>
              <a:rPr lang="es-ES" sz="800" dirty="0">
                <a:solidFill>
                  <a:srgbClr val="000000"/>
                </a:solidFill>
                <a:latin typeface="+mn-lt"/>
              </a:rPr>
            </a:br>
            <a:endParaRPr lang="es-ES" sz="2500" dirty="0">
              <a:solidFill>
                <a:srgbClr val="0000FF"/>
              </a:solidFill>
              <a:latin typeface="+mn-lt"/>
            </a:endParaRPr>
          </a:p>
        </p:txBody>
      </p:sp>
      <p:sp>
        <p:nvSpPr>
          <p:cNvPr id="3" name="Subtítulo 2"/>
          <p:cNvSpPr>
            <a:spLocks noGrp="1"/>
          </p:cNvSpPr>
          <p:nvPr>
            <p:ph type="subTitle" idx="1"/>
          </p:nvPr>
        </p:nvSpPr>
        <p:spPr>
          <a:xfrm>
            <a:off x="1524000" y="3323231"/>
            <a:ext cx="9144000" cy="1655762"/>
          </a:xfrm>
        </p:spPr>
        <p:txBody>
          <a:bodyPr>
            <a:noAutofit/>
          </a:bodyPr>
          <a:lstStyle/>
          <a:p>
            <a:pPr algn="l"/>
            <a:r>
              <a:rPr lang="es-ES" sz="1600" b="1" dirty="0">
                <a:solidFill>
                  <a:srgbClr val="000000"/>
                </a:solidFill>
                <a:latin typeface="Calibri Light" panose="020F0302020204030204"/>
                <a:ea typeface="+mj-ea"/>
                <a:cs typeface="+mj-cs"/>
              </a:rPr>
              <a:t>Actualizada a: </a:t>
            </a:r>
            <a:r>
              <a:rPr lang="es-ES" sz="1600" dirty="0">
                <a:solidFill>
                  <a:srgbClr val="000000"/>
                </a:solidFill>
                <a:latin typeface="Calibri Light" panose="020F0302020204030204"/>
                <a:ea typeface="+mj-ea"/>
                <a:cs typeface="+mj-cs"/>
              </a:rPr>
              <a:t>16-jun-2018</a:t>
            </a:r>
          </a:p>
          <a:p>
            <a:pPr algn="l"/>
            <a:r>
              <a:rPr lang="es-ES" sz="1600" b="1" dirty="0">
                <a:solidFill>
                  <a:srgbClr val="000000"/>
                </a:solidFill>
                <a:latin typeface="Calibri Light" panose="020F0302020204030204"/>
                <a:ea typeface="+mj-ea"/>
                <a:cs typeface="+mj-cs"/>
              </a:rPr>
              <a:t>Autores:</a:t>
            </a:r>
            <a:r>
              <a:rPr lang="es-ES" sz="1600" dirty="0">
                <a:solidFill>
                  <a:srgbClr val="000000"/>
                </a:solidFill>
                <a:latin typeface="Calibri Light" panose="020F0302020204030204"/>
                <a:ea typeface="+mj-ea"/>
                <a:cs typeface="+mj-cs"/>
              </a:rPr>
              <a:t> Alicia Espinosa, Asunción Bacaicoa, Galo Sánchez</a:t>
            </a:r>
          </a:p>
          <a:p>
            <a:pPr algn="l"/>
            <a:r>
              <a:rPr lang="es-ES" sz="1600" b="1" dirty="0">
                <a:solidFill>
                  <a:srgbClr val="000000"/>
                </a:solidFill>
                <a:latin typeface="Calibri Light" panose="020F0302020204030204"/>
                <a:ea typeface="+mj-ea"/>
                <a:cs typeface="+mj-cs"/>
              </a:rPr>
              <a:t>Publicación: </a:t>
            </a:r>
            <a:r>
              <a:rPr lang="es-ES" sz="1600" dirty="0">
                <a:solidFill>
                  <a:srgbClr val="000000"/>
                </a:solidFill>
                <a:latin typeface="Calibri Light" panose="020F0302020204030204"/>
                <a:ea typeface="+mj-ea"/>
                <a:cs typeface="+mj-cs"/>
                <a:hlinkClick r:id="rId2"/>
              </a:rPr>
              <a:t>http://evalmedicamento.weebly.com/colaboraciones/reanalisis-grade-de-la-revision-sistematica-de-zhao-et-al-sobre-prevencion-de-fracturas-con-suplementos-de-vitamina-d-con-o-sin-calcio-adicional-alicia-espinosa-asuncion-bacaicoa-y-galo-sanchez</a:t>
            </a:r>
            <a:endParaRPr lang="es-ES" sz="1600" dirty="0">
              <a:solidFill>
                <a:srgbClr val="000000"/>
              </a:solidFill>
              <a:latin typeface="Calibri Light" panose="020F0302020204030204"/>
              <a:ea typeface="+mj-ea"/>
              <a:cs typeface="+mj-cs"/>
            </a:endParaRPr>
          </a:p>
          <a:p>
            <a:pPr algn="l"/>
            <a:r>
              <a:rPr lang="es-ES" sz="1600" b="1" dirty="0">
                <a:solidFill>
                  <a:srgbClr val="000000"/>
                </a:solidFill>
                <a:latin typeface="Calibri Light" panose="020F0302020204030204"/>
                <a:ea typeface="+mj-ea"/>
                <a:cs typeface="+mj-cs"/>
              </a:rPr>
              <a:t>Coordinación y Edición: </a:t>
            </a:r>
            <a:r>
              <a:rPr lang="es-ES" sz="1600" dirty="0">
                <a:solidFill>
                  <a:srgbClr val="000000"/>
                </a:solidFill>
                <a:latin typeface="Calibri Light" panose="020F0302020204030204"/>
                <a:ea typeface="+mj-ea"/>
                <a:cs typeface="+mj-cs"/>
              </a:rPr>
              <a:t>Oficina de Evaluación de Medicamentos del SES</a:t>
            </a:r>
          </a:p>
        </p:txBody>
      </p:sp>
      <p:pic>
        <p:nvPicPr>
          <p:cNvPr id="5" name="Imagen 4"/>
          <p:cNvPicPr>
            <a:picLocks noChangeAspect="1"/>
          </p:cNvPicPr>
          <p:nvPr/>
        </p:nvPicPr>
        <p:blipFill>
          <a:blip r:embed="rId3"/>
          <a:stretch>
            <a:fillRect/>
          </a:stretch>
        </p:blipFill>
        <p:spPr>
          <a:xfrm>
            <a:off x="1639604" y="5281805"/>
            <a:ext cx="1133954" cy="646232"/>
          </a:xfrm>
          <a:prstGeom prst="rect">
            <a:avLst/>
          </a:prstGeom>
        </p:spPr>
      </p:pic>
    </p:spTree>
    <p:extLst>
      <p:ext uri="{BB962C8B-B14F-4D97-AF65-F5344CB8AC3E}">
        <p14:creationId xmlns:p14="http://schemas.microsoft.com/office/powerpoint/2010/main" val="768488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27652" y="884331"/>
            <a:ext cx="10058399" cy="5089338"/>
          </a:xfrm>
        </p:spPr>
        <p:txBody>
          <a:bodyPr>
            <a:normAutofit/>
          </a:bodyPr>
          <a:lstStyle/>
          <a:p>
            <a:pPr indent="449580" algn="just">
              <a:lnSpc>
                <a:spcPct val="100000"/>
              </a:lnSpc>
              <a:spcAft>
                <a:spcPts val="0"/>
              </a:spcAft>
            </a:pPr>
            <a:r>
              <a:rPr lang="es-ES_tradnl" sz="2000" dirty="0">
                <a:latin typeface="Calibri" panose="020F0502020204030204" pitchFamily="34" charset="0"/>
                <a:ea typeface="Calibri" panose="020F0502020204030204" pitchFamily="34" charset="0"/>
                <a:cs typeface="Times New Roman" panose="02020603050405020304" pitchFamily="18" charset="0"/>
              </a:rPr>
              <a:t>	</a:t>
            </a:r>
            <a:r>
              <a:rPr lang="es-ES_tradnl" sz="2000" dirty="0">
                <a:solidFill>
                  <a:srgbClr val="9900CC"/>
                </a:solidFill>
                <a:latin typeface="Calibri" panose="020F0502020204030204" pitchFamily="34" charset="0"/>
                <a:ea typeface="Calibri" panose="020F0502020204030204" pitchFamily="34" charset="0"/>
                <a:cs typeface="Times New Roman" panose="02020603050405020304" pitchFamily="18" charset="0"/>
              </a:rPr>
              <a:t>En relación con la salud ósea, en 2017 Zhao et al publicaron una revisión sistemática, que abordaba la prevención de fracturas asociadas a suplementos de diversas dosis de Vitamina D con o sin Calcio adicional</a:t>
            </a:r>
            <a:r>
              <a:rPr lang="es-ES_tradnl" sz="2000" dirty="0">
                <a:latin typeface="Calibri" panose="020F0502020204030204" pitchFamily="34" charset="0"/>
                <a:ea typeface="Calibri" panose="020F0502020204030204" pitchFamily="34" charset="0"/>
                <a:cs typeface="Times New Roman" panose="02020603050405020304" pitchFamily="18" charset="0"/>
              </a:rPr>
              <a:t>, pero los autores, junto a sus cálculos de los riesgos relativos de cada variable, </a:t>
            </a:r>
            <a:r>
              <a:rPr lang="es-ES_tradnl"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no calcularon los NNT por unidad de tiempo</a:t>
            </a:r>
            <a:r>
              <a:rPr lang="es-ES_tradnl" sz="2000" dirty="0">
                <a:latin typeface="Calibri" panose="020F0502020204030204" pitchFamily="34" charset="0"/>
                <a:ea typeface="Calibri" panose="020F0502020204030204" pitchFamily="34" charset="0"/>
                <a:cs typeface="Times New Roman" panose="02020603050405020304" pitchFamily="18" charset="0"/>
              </a:rPr>
              <a:t>, </a:t>
            </a:r>
            <a:r>
              <a:rPr lang="es-ES_tradnl"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que son necesarios para estimar la magnitud del efecto y su relevancia clínica</a:t>
            </a:r>
            <a:r>
              <a:rPr lang="es-ES_tradnl" sz="2000" dirty="0">
                <a:latin typeface="Calibri" panose="020F0502020204030204" pitchFamily="34" charset="0"/>
                <a:ea typeface="Calibri" panose="020F0502020204030204" pitchFamily="34" charset="0"/>
                <a:cs typeface="Times New Roman" panose="02020603050405020304" pitchFamily="18" charset="0"/>
              </a:rPr>
              <a:t>. De igual manera, junto su estimación de los posibles riesgos de sesgos, según el test de Cochrane, </a:t>
            </a:r>
            <a:r>
              <a:rPr lang="es-ES_tradnl"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no ofrecieron la validez de los resultados de los ensayos clínicos individuales</a:t>
            </a:r>
            <a:r>
              <a:rPr lang="es-ES_tradnl" sz="2000" dirty="0">
                <a:latin typeface="Calibri" panose="020F0502020204030204" pitchFamily="34" charset="0"/>
                <a:ea typeface="Calibri" panose="020F0502020204030204" pitchFamily="34" charset="0"/>
                <a:cs typeface="Times New Roman" panose="02020603050405020304" pitchFamily="18" charset="0"/>
              </a:rPr>
              <a:t>, </a:t>
            </a:r>
            <a:r>
              <a:rPr lang="es-ES_tradnl"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que es necesaria para estimar la validez de los resultados combinados mediante el metaanálisis</a:t>
            </a:r>
            <a:r>
              <a:rPr lang="es-ES_tradnl" sz="2000" dirty="0">
                <a:latin typeface="Calibri" panose="020F0502020204030204" pitchFamily="34" charset="0"/>
                <a:ea typeface="Calibri" panose="020F0502020204030204" pitchFamily="34" charset="0"/>
                <a:cs typeface="Times New Roman" panose="02020603050405020304" pitchFamily="18" charset="0"/>
              </a:rPr>
              <a:t>. </a:t>
            </a:r>
            <a:r>
              <a:rPr lang="es-ES_tradnl" sz="2000" b="1" dirty="0">
                <a:solidFill>
                  <a:srgbClr val="808000"/>
                </a:solidFill>
                <a:latin typeface="Calibri" panose="020F0502020204030204" pitchFamily="34" charset="0"/>
                <a:ea typeface="Calibri" panose="020F0502020204030204" pitchFamily="34" charset="0"/>
                <a:cs typeface="Times New Roman" panose="02020603050405020304" pitchFamily="18" charset="0"/>
              </a:rPr>
              <a:t>Por ello decidimos hacer un reanálisis</a:t>
            </a:r>
            <a:r>
              <a:rPr lang="es-ES_tradnl" sz="2000" dirty="0">
                <a:latin typeface="Calibri" panose="020F0502020204030204" pitchFamily="34" charset="0"/>
                <a:ea typeface="Calibri" panose="020F0502020204030204" pitchFamily="34" charset="0"/>
                <a:cs typeface="Times New Roman" panose="02020603050405020304" pitchFamily="18" charset="0"/>
              </a:rPr>
              <a:t>, con la intención de revisar cada uno de los ensayos clínicos para graduar la validez de la evidencia mediante la metodología GRADE, y para extraer todos los primeros eventos de los resultados en salud susceptibles de ser combinados, a fin de practicar tantos metaanálisis como subgrupos por gravedad del resultado en salud, cuando la heterogeneidad clínica o estadística no lo impide.</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_tradnl" sz="2000" dirty="0">
                <a:latin typeface="Calibri" panose="020F0502020204030204" pitchFamily="34" charset="0"/>
                <a:ea typeface="Calibri" panose="020F0502020204030204" pitchFamily="34" charset="0"/>
                <a:cs typeface="Times New Roman" panose="02020603050405020304" pitchFamily="18" charset="0"/>
              </a:rPr>
              <a:t>El resultado de nuestro reanálisis es el que se expone a continuación</a:t>
            </a:r>
            <a:r>
              <a:rPr lang="es-ES_tradnl" dirty="0">
                <a:latin typeface="Calibri" panose="020F0502020204030204" pitchFamily="34" charset="0"/>
                <a:ea typeface="Calibri" panose="020F0502020204030204" pitchFamily="34" charset="0"/>
                <a:cs typeface="Times New Roman" panose="02020603050405020304" pitchFamily="18" charset="0"/>
              </a:rPr>
              <a:t>.</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endParaRPr lang="es-ES" dirty="0"/>
          </a:p>
        </p:txBody>
      </p:sp>
    </p:spTree>
    <p:extLst>
      <p:ext uri="{BB962C8B-B14F-4D97-AF65-F5344CB8AC3E}">
        <p14:creationId xmlns:p14="http://schemas.microsoft.com/office/powerpoint/2010/main" val="3292055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27652" y="884331"/>
            <a:ext cx="10058399" cy="5089338"/>
          </a:xfrm>
        </p:spPr>
        <p:txBody>
          <a:bodyPr>
            <a:normAutofit/>
          </a:bodyPr>
          <a:lstStyle/>
          <a:p>
            <a:pPr algn="just">
              <a:lnSpc>
                <a:spcPct val="100000"/>
              </a:lnSpc>
            </a:pPr>
            <a:r>
              <a:rPr lang="es-ES" sz="2200" b="1" dirty="0">
                <a:solidFill>
                  <a:srgbClr val="CC0099"/>
                </a:solidFill>
                <a:latin typeface="Calibri" panose="020F0502020204030204" pitchFamily="34" charset="0"/>
              </a:rPr>
              <a:t>RESULTADOS EN SALUD QUE IMPORTAN AL USUARIO INFORMADO Y AUTÓNOMO </a:t>
            </a:r>
            <a:endParaRPr lang="es-ES" sz="2200" dirty="0">
              <a:solidFill>
                <a:srgbClr val="CC0099"/>
              </a:solidFill>
              <a:latin typeface="Calibri" panose="020F0502020204030204" pitchFamily="34" charset="0"/>
            </a:endParaRPr>
          </a:p>
          <a:p>
            <a:pPr algn="just">
              <a:lnSpc>
                <a:spcPct val="100000"/>
              </a:lnSpc>
            </a:pPr>
            <a:r>
              <a:rPr lang="es-ES" sz="2000" dirty="0">
                <a:solidFill>
                  <a:srgbClr val="000000"/>
                </a:solidFill>
                <a:latin typeface="Calibri" panose="020F0502020204030204" pitchFamily="34" charset="0"/>
              </a:rPr>
              <a:t>	Los resultados en salud que importan al usuario informado y autónomo, o a su representante, son los que mostramos al final en la </a:t>
            </a:r>
            <a:r>
              <a:rPr lang="es-ES" sz="2000" b="1" dirty="0">
                <a:solidFill>
                  <a:srgbClr val="993100"/>
                </a:solidFill>
                <a:latin typeface="Calibri" panose="020F0502020204030204" pitchFamily="34" charset="0"/>
              </a:rPr>
              <a:t>tabla 2</a:t>
            </a:r>
            <a:r>
              <a:rPr lang="es-ES" sz="2000" dirty="0">
                <a:solidFill>
                  <a:srgbClr val="000000"/>
                </a:solidFill>
                <a:latin typeface="Calibri" panose="020F0502020204030204" pitchFamily="34" charset="0"/>
              </a:rPr>
              <a:t>. El número ordinal de importancia que le otorgan los usuarios a cada resultado en salud es el grado de aversión al riesgo. En ausencia de pacientes informados para formar un panel, nosotros los hemos estimado en su ausencia. </a:t>
            </a:r>
          </a:p>
          <a:p>
            <a:pPr algn="just">
              <a:lnSpc>
                <a:spcPct val="100000"/>
              </a:lnSpc>
            </a:pPr>
            <a:r>
              <a:rPr lang="es-ES" sz="2000" dirty="0">
                <a:solidFill>
                  <a:srgbClr val="000000"/>
                </a:solidFill>
                <a:latin typeface="Calibri" panose="020F0502020204030204" pitchFamily="34" charset="0"/>
              </a:rPr>
              <a:t>	A diferencia de otras de nuestras revisiones, no hemos incluido las fracturas vertebrales, por la dificultad de estimar la gravedad, pues en las investigaciones con Vitamina D no contemplan las fracturas morfométricas de </a:t>
            </a:r>
            <a:r>
              <a:rPr lang="es-ES" sz="2000" dirty="0" err="1">
                <a:solidFill>
                  <a:srgbClr val="000000"/>
                </a:solidFill>
                <a:latin typeface="Calibri" panose="020F0502020204030204" pitchFamily="34" charset="0"/>
              </a:rPr>
              <a:t>Genant</a:t>
            </a:r>
            <a:r>
              <a:rPr lang="es-ES" sz="2000" dirty="0">
                <a:solidFill>
                  <a:srgbClr val="000000"/>
                </a:solidFill>
                <a:latin typeface="Calibri" panose="020F0502020204030204" pitchFamily="34" charset="0"/>
              </a:rPr>
              <a:t>, con lo que no hubiéramos podido descontar las que son graves, moderadas o leves, siendo estas últimas las mayoritarias en la práctica, distorsionando por ello las conclusiones. </a:t>
            </a:r>
            <a:endParaRPr lang="es-ES" sz="2000" dirty="0"/>
          </a:p>
        </p:txBody>
      </p:sp>
    </p:spTree>
    <p:extLst>
      <p:ext uri="{BB962C8B-B14F-4D97-AF65-F5344CB8AC3E}">
        <p14:creationId xmlns:p14="http://schemas.microsoft.com/office/powerpoint/2010/main" val="2596914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D1CAF00A-4A2E-4DDE-A5B1-19DD00B7E0D9}"/>
              </a:ext>
            </a:extLst>
          </p:cNvPr>
          <p:cNvPicPr>
            <a:picLocks noGrp="1" noChangeAspect="1"/>
          </p:cNvPicPr>
          <p:nvPr>
            <p:ph idx="1"/>
          </p:nvPr>
        </p:nvPicPr>
        <p:blipFill>
          <a:blip r:embed="rId2"/>
          <a:stretch>
            <a:fillRect/>
          </a:stretch>
        </p:blipFill>
        <p:spPr>
          <a:xfrm>
            <a:off x="383511" y="496466"/>
            <a:ext cx="11424978" cy="5576788"/>
          </a:xfrm>
          <a:prstGeom prst="rect">
            <a:avLst/>
          </a:prstGeom>
        </p:spPr>
      </p:pic>
    </p:spTree>
    <p:extLst>
      <p:ext uri="{BB962C8B-B14F-4D97-AF65-F5344CB8AC3E}">
        <p14:creationId xmlns:p14="http://schemas.microsoft.com/office/powerpoint/2010/main" val="1045106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08381" y="673307"/>
            <a:ext cx="10561983" cy="5767250"/>
          </a:xfrm>
        </p:spPr>
        <p:txBody>
          <a:bodyPr>
            <a:normAutofit/>
          </a:bodyPr>
          <a:lstStyle/>
          <a:p>
            <a:pPr algn="just">
              <a:spcAft>
                <a:spcPts val="0"/>
              </a:spcAft>
            </a:pP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_tradnl" sz="2000" b="1" dirty="0">
                <a:solidFill>
                  <a:srgbClr val="CC0099"/>
                </a:solidFill>
                <a:latin typeface="Calibri" panose="020F0502020204030204" pitchFamily="34" charset="0"/>
                <a:ea typeface="Calibri" panose="020F0502020204030204" pitchFamily="34" charset="0"/>
                <a:cs typeface="Times New Roman" panose="02020603050405020304" pitchFamily="18" charset="0"/>
              </a:rPr>
              <a:t>MATERIAL Y MÉTODOS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_tradnl" sz="2000" b="1" dirty="0">
                <a:latin typeface="Calibri" panose="020F0502020204030204" pitchFamily="34" charset="0"/>
                <a:ea typeface="Calibri" panose="020F0502020204030204" pitchFamily="34" charset="0"/>
                <a:cs typeface="Times New Roman" panose="02020603050405020304" pitchFamily="18" charset="0"/>
              </a:rPr>
              <a:t>	</a:t>
            </a:r>
            <a:r>
              <a:rPr lang="es-ES_tradnl" sz="2000" dirty="0">
                <a:latin typeface="Calibri" panose="020F0502020204030204" pitchFamily="34" charset="0"/>
                <a:ea typeface="Calibri" panose="020F0502020204030204" pitchFamily="34" charset="0"/>
                <a:cs typeface="Times New Roman" panose="02020603050405020304" pitchFamily="18" charset="0"/>
              </a:rPr>
              <a:t>Zhao et al habían realizado su búsqueda en Cochrane Library, PubMed, y EMBASE CINAHL para identificar estudios relevantes publicados en revistas </a:t>
            </a:r>
            <a:r>
              <a:rPr lang="es-ES_tradnl"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desde el inicio de sus respectivas indexaciones hasta el 24-dic-2016</a:t>
            </a:r>
            <a:r>
              <a:rPr lang="es-ES_tradnl" sz="2000" dirty="0">
                <a:latin typeface="Calibri" panose="020F0502020204030204" pitchFamily="34" charset="0"/>
                <a:ea typeface="Calibri" panose="020F0502020204030204" pitchFamily="34" charset="0"/>
                <a:cs typeface="Times New Roman" panose="02020603050405020304" pitchFamily="18" charset="0"/>
              </a:rPr>
              <a:t>. Seleccionaron los estudios </a:t>
            </a:r>
            <a:r>
              <a:rPr lang="es-ES" sz="2000" dirty="0">
                <a:latin typeface="Calibri" panose="020F0502020204030204" pitchFamily="34" charset="0"/>
                <a:ea typeface="Calibri" panose="020F0502020204030204" pitchFamily="34" charset="0"/>
                <a:cs typeface="Times New Roman" panose="02020603050405020304" pitchFamily="18" charset="0"/>
              </a:rPr>
              <a:t>según los siguientes </a:t>
            </a:r>
            <a:r>
              <a:rPr lang="es-ES" sz="20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criterios de inclusión</a:t>
            </a:r>
            <a:r>
              <a:rPr lang="es-ES" sz="2000" dirty="0">
                <a:latin typeface="Calibri" panose="020F0502020204030204" pitchFamily="34" charset="0"/>
                <a:ea typeface="Calibri" panose="020F0502020204030204" pitchFamily="34" charset="0"/>
                <a:cs typeface="Times New Roman" panose="02020603050405020304" pitchFamily="18" charset="0"/>
              </a:rPr>
              <a:t>: 1) ensayos controlados aleatorizados (ECA) que comparan Calcio, Vit D o suplementos combinados de Calcio y Vit D frente a un grupo placebo o no tratamiento; 2) ensayos con adultos mayores de 50 años y que viven en sus comunidades; y 3) ensayos que proporcionan datos de fracturas. Los </a:t>
            </a:r>
            <a:r>
              <a:rPr lang="es-ES" sz="2000" b="1" dirty="0">
                <a:solidFill>
                  <a:srgbClr val="FF3399"/>
                </a:solidFill>
                <a:latin typeface="Calibri" panose="020F0502020204030204" pitchFamily="34" charset="0"/>
                <a:ea typeface="Calibri" panose="020F0502020204030204" pitchFamily="34" charset="0"/>
                <a:cs typeface="Times New Roman" panose="02020603050405020304" pitchFamily="18" charset="0"/>
              </a:rPr>
              <a:t>criterios de exclusión</a:t>
            </a:r>
            <a:r>
              <a:rPr lang="es-ES" sz="2000" dirty="0">
                <a:solidFill>
                  <a:srgbClr val="FF3399"/>
                </a:solidFill>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fueron: 1) ensayos aleatorizados sin un placebo o grupo de tratamiento; 2) ensayos sobre participantes con osteoporosis secundaria inducida por corticosteroides; 3) ensayos en los que la administración de suplementos de Calcio, Vit D o Calcio y Vit D se combina con otros tratamientos (por ejemplo, un fármaco contra la osteoporosis); 4) ensayos en los que se usan análogos de Vit D (por ejemplo, calcitriol) o Vit D hidroxilada; y 5) ensayos en los que se evalúa la ingesta dietética de Calcio o Vit D (por ejemplo, con la leche).</a:t>
            </a:r>
          </a:p>
          <a:p>
            <a:pPr algn="just">
              <a:lnSpc>
                <a:spcPct val="100000"/>
              </a:lnSpc>
            </a:pPr>
            <a:r>
              <a:rPr lang="es-ES_tradnl" sz="2000" dirty="0">
                <a:latin typeface="Calibri" panose="020F0502020204030204" pitchFamily="34" charset="0"/>
                <a:ea typeface="Calibri" panose="020F0502020204030204" pitchFamily="34" charset="0"/>
                <a:cs typeface="Times New Roman" panose="02020603050405020304" pitchFamily="18" charset="0"/>
              </a:rPr>
              <a:t>	Dos de los investigadores examinaron los estudios obtenidos y resolvieron las discrepancias mediante discusión. Y como resultado </a:t>
            </a:r>
            <a:r>
              <a:rPr lang="es-ES_tradnl"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obtuvieron 33 ensayos clínicos</a:t>
            </a:r>
            <a:r>
              <a:rPr lang="es-ES_tradnl" sz="2000" dirty="0">
                <a:latin typeface="Calibri" panose="020F0502020204030204" pitchFamily="34" charset="0"/>
                <a:ea typeface="Calibri" panose="020F0502020204030204" pitchFamily="34" charset="0"/>
                <a:cs typeface="Times New Roman" panose="02020603050405020304" pitchFamily="18" charset="0"/>
              </a:rPr>
              <a:t>.</a:t>
            </a:r>
            <a:endParaRPr lang="es-ES" sz="2000" dirty="0"/>
          </a:p>
        </p:txBody>
      </p:sp>
    </p:spTree>
    <p:extLst>
      <p:ext uri="{BB962C8B-B14F-4D97-AF65-F5344CB8AC3E}">
        <p14:creationId xmlns:p14="http://schemas.microsoft.com/office/powerpoint/2010/main" val="105373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08381" y="673307"/>
            <a:ext cx="10561983" cy="5767250"/>
          </a:xfrm>
        </p:spPr>
        <p:txBody>
          <a:bodyPr>
            <a:normAutofit/>
          </a:bodyPr>
          <a:lstStyle/>
          <a:p>
            <a:pPr algn="just">
              <a:lnSpc>
                <a:spcPct val="100000"/>
              </a:lnSpc>
              <a:spcAft>
                <a:spcPts val="0"/>
              </a:spcAft>
            </a:pPr>
            <a:r>
              <a:rPr lang="es-ES_tradnl" sz="2000" b="1" dirty="0">
                <a:latin typeface="Calibri" panose="020F0502020204030204" pitchFamily="34" charset="0"/>
                <a:ea typeface="Calibri" panose="020F0502020204030204" pitchFamily="34" charset="0"/>
                <a:cs typeface="Times New Roman" panose="02020603050405020304" pitchFamily="18" charset="0"/>
              </a:rPr>
              <a:t>Nuestro diseño: </a:t>
            </a:r>
            <a:r>
              <a:rPr lang="es-ES_tradnl" sz="2000" dirty="0">
                <a:latin typeface="Calibri" panose="020F0502020204030204" pitchFamily="34" charset="0"/>
                <a:ea typeface="Calibri" panose="020F0502020204030204" pitchFamily="34" charset="0"/>
                <a:cs typeface="Times New Roman" panose="02020603050405020304" pitchFamily="18" charset="0"/>
              </a:rPr>
              <a:t>Reanálisis GRADE de </a:t>
            </a:r>
            <a:r>
              <a:rPr lang="es-ES_tradnl"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los ensayos clínicos obtenidos por Zhao et al </a:t>
            </a:r>
            <a:r>
              <a:rPr lang="es-ES_tradnl"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que comparan una o más dosis de Vit D y/o Calcio frente a un placebo o no intervención</a:t>
            </a:r>
            <a:r>
              <a:rPr lang="es-ES_tradnl" sz="2000" dirty="0">
                <a:solidFill>
                  <a:srgbClr val="008080"/>
                </a:solidFill>
                <a:latin typeface="Calibri" panose="020F0502020204030204" pitchFamily="34" charset="0"/>
                <a:ea typeface="Calibri" panose="020F0502020204030204" pitchFamily="34" charset="0"/>
                <a:cs typeface="Times New Roman" panose="02020603050405020304" pitchFamily="18" charset="0"/>
              </a:rPr>
              <a:t>, y que informan de uno o más de los resultados en salud contenidos en nuestra </a:t>
            </a:r>
            <a:r>
              <a:rPr lang="es-ES_tradnl"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2</a:t>
            </a:r>
            <a:r>
              <a:rPr lang="es-ES_tradnl" sz="2000" dirty="0">
                <a:latin typeface="Calibri" panose="020F0502020204030204" pitchFamily="34" charset="0"/>
                <a:ea typeface="Calibri" panose="020F0502020204030204" pitchFamily="34" charset="0"/>
                <a:cs typeface="Times New Roman" panose="02020603050405020304" pitchFamily="18" charset="0"/>
              </a:rPr>
              <a:t>; a saber: a) Muerte por todas las causas; b) Muerte asociadas a fracturas de cadera; c) Fractura de cadera; d) Fractura NO vertebral grave; e) Fractura NO vertebral moderada (Colles, costillas); f) Insuficiencia renal; g) Intoxicación aguda; h) Intoxicación crónica; i) Molestias gastrointestinales.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599071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08381" y="673307"/>
            <a:ext cx="10561983" cy="5767250"/>
          </a:xfrm>
        </p:spPr>
        <p:txBody>
          <a:bodyPr>
            <a:normAutofit/>
          </a:bodyPr>
          <a:lstStyle/>
          <a:p>
            <a:pPr algn="just">
              <a:lnSpc>
                <a:spcPct val="100000"/>
              </a:lnSpc>
              <a:spcAft>
                <a:spcPts val="0"/>
              </a:spcAft>
            </a:pPr>
            <a:r>
              <a:rPr lang="es-ES_tradnl" b="1" dirty="0">
                <a:solidFill>
                  <a:srgbClr val="CC0099"/>
                </a:solidFill>
                <a:latin typeface="Calibri" panose="020F0502020204030204" pitchFamily="34" charset="0"/>
                <a:ea typeface="Calibri" panose="020F0502020204030204" pitchFamily="34" charset="0"/>
                <a:cs typeface="Times New Roman" panose="02020603050405020304" pitchFamily="18" charset="0"/>
              </a:rPr>
              <a:t>ESTUDIOS INCLUIDOS Y EXCLUIDOS</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De todos los ensayos obtenidos por Zhao et al, para nuestro reanálisis eran elegibles los ensayos clínicos que comparan una o más dosis de Vitamina D con o sin una o más dosis de Calcio adicional, frente a un control que sea un placebo o no tratamiento, y que informan de los resultados en salud contenidos en la </a:t>
            </a:r>
            <a:r>
              <a:rPr lang="es-ES_tradnl"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2</a:t>
            </a: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Dieciséis estudios no cumplieron los criterios de inclusión.</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669900"/>
                </a:solidFill>
                <a:latin typeface="Calibri" panose="020F0502020204030204" pitchFamily="34" charset="0"/>
                <a:ea typeface="Calibri" panose="020F0502020204030204" pitchFamily="34" charset="0"/>
                <a:cs typeface="Times New Roman" panose="02020603050405020304" pitchFamily="18" charset="0"/>
              </a:rPr>
              <a:t>Cumplieron los criterios de inclusión 17 estudios</a:t>
            </a:r>
            <a:r>
              <a:rPr lang="es-ES" sz="2000" dirty="0">
                <a:latin typeface="Calibri" panose="020F0502020204030204" pitchFamily="34" charset="0"/>
                <a:ea typeface="Calibri" panose="020F0502020204030204" pitchFamily="34" charset="0"/>
                <a:cs typeface="Times New Roman" panose="02020603050405020304" pitchFamily="18" charset="0"/>
              </a:rPr>
              <a:t>, de todos los cuales, siguiendo el esquema </a:t>
            </a:r>
            <a:r>
              <a:rPr lang="es-ES_tradnl" sz="2000" dirty="0">
                <a:latin typeface="Calibri" panose="020F0502020204030204" pitchFamily="34" charset="0"/>
                <a:ea typeface="Calibri" panose="020F0502020204030204" pitchFamily="34" charset="0"/>
                <a:cs typeface="Times New Roman" panose="02020603050405020304" pitchFamily="18" charset="0"/>
              </a:rPr>
              <a:t>PICO (</a:t>
            </a:r>
            <a:r>
              <a:rPr lang="es-ES_tradnl" sz="2000" dirty="0" err="1">
                <a:latin typeface="Calibri" panose="020F0502020204030204" pitchFamily="34" charset="0"/>
                <a:ea typeface="Calibri" panose="020F0502020204030204" pitchFamily="34" charset="0"/>
                <a:cs typeface="Times New Roman" panose="02020603050405020304" pitchFamily="18" charset="0"/>
              </a:rPr>
              <a:t>population</a:t>
            </a:r>
            <a:r>
              <a:rPr lang="es-ES_tradnl" sz="2000" dirty="0">
                <a:latin typeface="Calibri" panose="020F0502020204030204" pitchFamily="34" charset="0"/>
                <a:ea typeface="Calibri" panose="020F0502020204030204" pitchFamily="34" charset="0"/>
                <a:cs typeface="Times New Roman" panose="02020603050405020304" pitchFamily="18" charset="0"/>
              </a:rPr>
              <a:t>, </a:t>
            </a:r>
            <a:r>
              <a:rPr lang="es-ES_tradnl" sz="2000" dirty="0" err="1">
                <a:latin typeface="Calibri" panose="020F0502020204030204" pitchFamily="34" charset="0"/>
                <a:ea typeface="Calibri" panose="020F0502020204030204" pitchFamily="34" charset="0"/>
                <a:cs typeface="Times New Roman" panose="02020603050405020304" pitchFamily="18" charset="0"/>
              </a:rPr>
              <a:t>intervention</a:t>
            </a:r>
            <a:r>
              <a:rPr lang="es-ES_tradnl" sz="2000" dirty="0">
                <a:latin typeface="Calibri" panose="020F0502020204030204" pitchFamily="34" charset="0"/>
                <a:ea typeface="Calibri" panose="020F0502020204030204" pitchFamily="34" charset="0"/>
                <a:cs typeface="Times New Roman" panose="02020603050405020304" pitchFamily="18" charset="0"/>
              </a:rPr>
              <a:t>, </a:t>
            </a:r>
            <a:r>
              <a:rPr lang="es-ES_tradnl" sz="2000" dirty="0" err="1">
                <a:latin typeface="Calibri" panose="020F0502020204030204" pitchFamily="34" charset="0"/>
                <a:ea typeface="Calibri" panose="020F0502020204030204" pitchFamily="34" charset="0"/>
                <a:cs typeface="Times New Roman" panose="02020603050405020304" pitchFamily="18" charset="0"/>
              </a:rPr>
              <a:t>comparation</a:t>
            </a:r>
            <a:r>
              <a:rPr lang="es-ES_tradnl" sz="2000" dirty="0">
                <a:latin typeface="Calibri" panose="020F0502020204030204" pitchFamily="34" charset="0"/>
                <a:ea typeface="Calibri" panose="020F0502020204030204" pitchFamily="34" charset="0"/>
                <a:cs typeface="Times New Roman" panose="02020603050405020304" pitchFamily="18" charset="0"/>
              </a:rPr>
              <a:t>, </a:t>
            </a:r>
            <a:r>
              <a:rPr lang="es-ES_tradnl" sz="2000" dirty="0" err="1">
                <a:latin typeface="Calibri" panose="020F0502020204030204" pitchFamily="34" charset="0"/>
                <a:ea typeface="Calibri" panose="020F0502020204030204" pitchFamily="34" charset="0"/>
                <a:cs typeface="Times New Roman" panose="02020603050405020304" pitchFamily="18" charset="0"/>
              </a:rPr>
              <a:t>outcomes</a:t>
            </a:r>
            <a:r>
              <a:rPr lang="es-ES_tradnl" sz="2000" dirty="0">
                <a:latin typeface="Calibri" panose="020F0502020204030204" pitchFamily="34" charset="0"/>
                <a:ea typeface="Calibri" panose="020F0502020204030204" pitchFamily="34" charset="0"/>
                <a:cs typeface="Times New Roman" panose="02020603050405020304" pitchFamily="18" charset="0"/>
              </a:rPr>
              <a:t>), hemos resumido en las filas et alumnas de la </a:t>
            </a:r>
            <a:r>
              <a:rPr lang="es-ES_tradnl"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3</a:t>
            </a:r>
            <a:r>
              <a:rPr lang="es-ES_tradnl" sz="2000" dirty="0">
                <a:latin typeface="Calibri" panose="020F0502020204030204" pitchFamily="34" charset="0"/>
                <a:ea typeface="Calibri" panose="020F0502020204030204" pitchFamily="34" charset="0"/>
                <a:cs typeface="Times New Roman" panose="02020603050405020304" pitchFamily="18" charset="0"/>
              </a:rPr>
              <a:t> </a:t>
            </a:r>
            <a:r>
              <a:rPr lang="es-ES_tradnl" sz="2000" dirty="0">
                <a:solidFill>
                  <a:srgbClr val="99CC00"/>
                </a:solidFill>
                <a:latin typeface="Calibri" panose="020F0502020204030204" pitchFamily="34" charset="0"/>
                <a:ea typeface="Calibri" panose="020F0502020204030204" pitchFamily="34" charset="0"/>
                <a:cs typeface="Times New Roman" panose="02020603050405020304" pitchFamily="18" charset="0"/>
              </a:rPr>
              <a:t>la denominación del ensayo clínico, la población de estudio, la intervención, la comparación y los eventos de los resultados en salud que importan a los usuarios</a:t>
            </a:r>
            <a:r>
              <a:rPr lang="es-ES_tradnl" sz="2000" dirty="0">
                <a:latin typeface="Calibri" panose="020F0502020204030204" pitchFamily="34" charset="0"/>
                <a:ea typeface="Calibri" panose="020F0502020204030204" pitchFamily="34" charset="0"/>
                <a:cs typeface="Times New Roman" panose="02020603050405020304" pitchFamily="18" charset="0"/>
              </a:rPr>
              <a:t>, de los que se proporcionan datos.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_tradnl" sz="2000" dirty="0">
                <a:latin typeface="Calibri" panose="020F0502020204030204" pitchFamily="34" charset="0"/>
                <a:ea typeface="Calibri" panose="020F0502020204030204" pitchFamily="34" charset="0"/>
                <a:cs typeface="Times New Roman" panose="02020603050405020304" pitchFamily="18" charset="0"/>
              </a:rPr>
              <a:t>Simultáneamente, </a:t>
            </a:r>
            <a:r>
              <a:rPr lang="es-ES_tradnl"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hemos graduado la validez de la evidencia con el sistema GRADE</a:t>
            </a:r>
            <a:r>
              <a:rPr lang="es-ES_tradnl" sz="2000" dirty="0">
                <a:latin typeface="Calibri" panose="020F0502020204030204" pitchFamily="34" charset="0"/>
                <a:ea typeface="Calibri" panose="020F0502020204030204" pitchFamily="34" charset="0"/>
                <a:cs typeface="Times New Roman" panose="02020603050405020304" pitchFamily="18" charset="0"/>
              </a:rPr>
              <a:t>, tal como mostramos en la </a:t>
            </a:r>
            <a:r>
              <a:rPr lang="es-ES_tradnl"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4</a:t>
            </a:r>
            <a:r>
              <a:rPr lang="es-ES_tradnl" sz="2000" dirty="0">
                <a:latin typeface="Calibri" panose="020F0502020204030204" pitchFamily="34" charset="0"/>
                <a:ea typeface="Calibri" panose="020F0502020204030204" pitchFamily="34" charset="0"/>
                <a:cs typeface="Times New Roman" panose="02020603050405020304" pitchFamily="18"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654292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Marcador de contenido 7">
            <a:extLst>
              <a:ext uri="{FF2B5EF4-FFF2-40B4-BE49-F238E27FC236}">
                <a16:creationId xmlns:a16="http://schemas.microsoft.com/office/drawing/2014/main" id="{685B9191-D813-4DC9-AD55-505879AD3C95}"/>
              </a:ext>
            </a:extLst>
          </p:cNvPr>
          <p:cNvPicPr>
            <a:picLocks noGrp="1" noChangeAspect="1"/>
          </p:cNvPicPr>
          <p:nvPr>
            <p:ph idx="1"/>
          </p:nvPr>
        </p:nvPicPr>
        <p:blipFill>
          <a:blip r:embed="rId2"/>
          <a:stretch>
            <a:fillRect/>
          </a:stretch>
        </p:blipFill>
        <p:spPr>
          <a:xfrm>
            <a:off x="688741" y="135404"/>
            <a:ext cx="10390076" cy="6587191"/>
          </a:xfrm>
          <a:prstGeom prst="rect">
            <a:avLst/>
          </a:prstGeom>
        </p:spPr>
      </p:pic>
    </p:spTree>
    <p:extLst>
      <p:ext uri="{BB962C8B-B14F-4D97-AF65-F5344CB8AC3E}">
        <p14:creationId xmlns:p14="http://schemas.microsoft.com/office/powerpoint/2010/main" val="1191361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Marcador de contenido 7">
            <a:extLst>
              <a:ext uri="{FF2B5EF4-FFF2-40B4-BE49-F238E27FC236}">
                <a16:creationId xmlns:a16="http://schemas.microsoft.com/office/drawing/2014/main" id="{5DFAFDDF-AE84-43E9-96B2-ECE071D554CD}"/>
              </a:ext>
            </a:extLst>
          </p:cNvPr>
          <p:cNvPicPr>
            <a:picLocks noGrp="1" noChangeAspect="1"/>
          </p:cNvPicPr>
          <p:nvPr>
            <p:ph idx="1"/>
          </p:nvPr>
        </p:nvPicPr>
        <p:blipFill>
          <a:blip r:embed="rId2"/>
          <a:stretch>
            <a:fillRect/>
          </a:stretch>
        </p:blipFill>
        <p:spPr>
          <a:xfrm>
            <a:off x="406486" y="176294"/>
            <a:ext cx="11043392" cy="6505412"/>
          </a:xfrm>
          <a:prstGeom prst="rect">
            <a:avLst/>
          </a:prstGeom>
        </p:spPr>
      </p:pic>
    </p:spTree>
    <p:extLst>
      <p:ext uri="{BB962C8B-B14F-4D97-AF65-F5344CB8AC3E}">
        <p14:creationId xmlns:p14="http://schemas.microsoft.com/office/powerpoint/2010/main" val="509270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FF06EEFE-CE6F-438D-9ECB-2733508E3E78}"/>
              </a:ext>
            </a:extLst>
          </p:cNvPr>
          <p:cNvPicPr>
            <a:picLocks noGrp="1" noChangeAspect="1"/>
          </p:cNvPicPr>
          <p:nvPr>
            <p:ph idx="1"/>
          </p:nvPr>
        </p:nvPicPr>
        <p:blipFill>
          <a:blip r:embed="rId2"/>
          <a:stretch>
            <a:fillRect/>
          </a:stretch>
        </p:blipFill>
        <p:spPr>
          <a:xfrm>
            <a:off x="412341" y="392665"/>
            <a:ext cx="11684308" cy="6072670"/>
          </a:xfrm>
          <a:prstGeom prst="rect">
            <a:avLst/>
          </a:prstGeom>
        </p:spPr>
      </p:pic>
    </p:spTree>
    <p:extLst>
      <p:ext uri="{BB962C8B-B14F-4D97-AF65-F5344CB8AC3E}">
        <p14:creationId xmlns:p14="http://schemas.microsoft.com/office/powerpoint/2010/main" val="3657564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58A4E7FE-E011-4E25-BBA0-C56038A83F22}"/>
              </a:ext>
            </a:extLst>
          </p:cNvPr>
          <p:cNvPicPr>
            <a:picLocks noGrp="1" noChangeAspect="1"/>
          </p:cNvPicPr>
          <p:nvPr>
            <p:ph idx="1"/>
          </p:nvPr>
        </p:nvPicPr>
        <p:blipFill>
          <a:blip r:embed="rId2"/>
          <a:stretch>
            <a:fillRect/>
          </a:stretch>
        </p:blipFill>
        <p:spPr>
          <a:xfrm>
            <a:off x="196262" y="341382"/>
            <a:ext cx="11799476" cy="5595592"/>
          </a:xfrm>
          <a:prstGeom prst="rect">
            <a:avLst/>
          </a:prstGeom>
        </p:spPr>
      </p:pic>
    </p:spTree>
    <p:extLst>
      <p:ext uri="{BB962C8B-B14F-4D97-AF65-F5344CB8AC3E}">
        <p14:creationId xmlns:p14="http://schemas.microsoft.com/office/powerpoint/2010/main" val="2908921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41949"/>
            <a:ext cx="10515600" cy="1325563"/>
          </a:xfrm>
        </p:spPr>
        <p:txBody>
          <a:bodyPr>
            <a:normAutofit fontScale="90000"/>
          </a:bodyPr>
          <a:lstStyle/>
          <a:p>
            <a:pPr>
              <a:spcAft>
                <a:spcPts val="0"/>
              </a:spcAft>
            </a:pP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r>
            <a:b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br>
            <a:r>
              <a:rPr lang="es-ES" dirty="0">
                <a:latin typeface="Arial" panose="020B0604020202020204" pitchFamily="34" charset="0"/>
                <a:ea typeface="Times New Roman" panose="02020603050405020304" pitchFamily="18" charset="0"/>
                <a:cs typeface="Times New Roman" panose="02020603050405020304" pitchFamily="18" charset="0"/>
              </a:rPr>
              <a:t/>
            </a:r>
            <a:br>
              <a:rPr lang="es-ES" dirty="0">
                <a:latin typeface="Arial" panose="020B0604020202020204" pitchFamily="34" charset="0"/>
                <a:ea typeface="Times New Roman" panose="02020603050405020304" pitchFamily="18" charset="0"/>
                <a:cs typeface="Times New Roman" panose="02020603050405020304" pitchFamily="18" charset="0"/>
              </a:rPr>
            </a:br>
            <a:endParaRPr lang="es-ES" dirty="0"/>
          </a:p>
        </p:txBody>
      </p:sp>
      <p:sp>
        <p:nvSpPr>
          <p:cNvPr id="3" name="Marcador de contenido 2"/>
          <p:cNvSpPr>
            <a:spLocks noGrp="1"/>
          </p:cNvSpPr>
          <p:nvPr>
            <p:ph idx="1"/>
          </p:nvPr>
        </p:nvSpPr>
        <p:spPr>
          <a:xfrm>
            <a:off x="818866" y="741949"/>
            <a:ext cx="10428423" cy="4704137"/>
          </a:xfrm>
        </p:spPr>
        <p:txBody>
          <a:bodyPr>
            <a:normAutofit/>
          </a:bodyPr>
          <a:lstStyle/>
          <a:p>
            <a:pPr marL="0" indent="0" algn="just">
              <a:lnSpc>
                <a:spcPct val="110000"/>
              </a:lnSpc>
              <a:spcAft>
                <a:spcPts val="0"/>
              </a:spcAft>
              <a:buNone/>
            </a:pPr>
            <a:r>
              <a:rPr lang="es-ES" sz="2200" b="1" i="1"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I. INTRODUCCIÓN.</a:t>
            </a:r>
            <a:endParaRPr lang="es-ES"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10000"/>
              </a:lnSpc>
              <a:spcAft>
                <a:spcPts val="0"/>
              </a:spcAft>
              <a:buNone/>
            </a:pPr>
            <a:r>
              <a:rPr lang="es-ES" sz="2200" dirty="0">
                <a:latin typeface="Calibri" panose="020F0502020204030204" pitchFamily="34" charset="0"/>
                <a:ea typeface="Times New Roman" panose="02020603050405020304" pitchFamily="18" charset="0"/>
                <a:cs typeface="Times New Roman" panose="02020603050405020304" pitchFamily="18" charset="0"/>
              </a:rPr>
              <a:t>	En </a:t>
            </a:r>
            <a:r>
              <a:rPr lang="es-ES" sz="2000" dirty="0">
                <a:latin typeface="Calibri" panose="020F0502020204030204" pitchFamily="34" charset="0"/>
                <a:ea typeface="Times New Roman" panose="02020603050405020304" pitchFamily="18" charset="0"/>
                <a:cs typeface="Times New Roman" panose="02020603050405020304" pitchFamily="18" charset="0"/>
              </a:rPr>
              <a:t>2011, Ross et al publicaron </a:t>
            </a:r>
            <a:r>
              <a:rPr lang="es-ES" sz="20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el informe 2011 del Instituto de Medicina de EEUU sobre las ingestas diarias de referencia de Calcio y Vitamina D</a:t>
            </a:r>
            <a:r>
              <a:rPr lang="es-ES" sz="2000" dirty="0">
                <a:latin typeface="Calibri" panose="020F0502020204030204" pitchFamily="34" charset="0"/>
                <a:ea typeface="Times New Roman" panose="02020603050405020304" pitchFamily="18" charset="0"/>
                <a:cs typeface="Times New Roman" panose="02020603050405020304" pitchFamily="18" charset="0"/>
              </a:rPr>
              <a:t>, que actualizaba el previo de 1997. Tras una cuidadosa consideración de la evidencia, el Comité concluyó que </a:t>
            </a:r>
            <a:r>
              <a:rPr lang="es-ES" sz="2000" dirty="0">
                <a:solidFill>
                  <a:srgbClr val="669900"/>
                </a:solidFill>
                <a:latin typeface="Calibri" panose="020F0502020204030204" pitchFamily="34" charset="0"/>
                <a:ea typeface="Times New Roman" panose="02020603050405020304" pitchFamily="18" charset="0"/>
                <a:cs typeface="Times New Roman" panose="02020603050405020304" pitchFamily="18" charset="0"/>
              </a:rPr>
              <a:t>la salud ósea era el único resultado que satisfacía los criterios (criterios externos) de uso como un “indicador” por el cual se establecía la causalidad, y la evidencia disponible sobre dosis-respuestas </a:t>
            </a:r>
            <a:r>
              <a:rPr lang="es-ES" sz="2000" dirty="0">
                <a:latin typeface="Calibri" panose="020F0502020204030204" pitchFamily="34" charset="0"/>
                <a:ea typeface="Times New Roman" panose="02020603050405020304" pitchFamily="18" charset="0"/>
                <a:cs typeface="Times New Roman" panose="02020603050405020304" pitchFamily="18" charset="0"/>
              </a:rPr>
              <a:t>era suficiente apoyo para el desarrollo de la tabla de Ingestas Alimentarias de Referencia. </a:t>
            </a:r>
            <a:r>
              <a:rPr lang="es-ES" sz="2000" dirty="0">
                <a:solidFill>
                  <a:srgbClr val="FFC000"/>
                </a:solidFill>
                <a:latin typeface="Calibri" panose="020F0502020204030204" pitchFamily="34" charset="0"/>
                <a:ea typeface="Times New Roman" panose="02020603050405020304" pitchFamily="18" charset="0"/>
                <a:cs typeface="Times New Roman" panose="02020603050405020304" pitchFamily="18" charset="0"/>
              </a:rPr>
              <a:t>Para el cáncer, las enfermedades cardiovasculares, la diabetes, las caídas, el rendimiento físico, los trastornos autoinmunes y otros resultados de enfermedades crónicas extra-esqueléticas, la evidencia se consideró inconsistente</a:t>
            </a:r>
            <a:r>
              <a:rPr lang="es-ES" sz="2000" dirty="0">
                <a:latin typeface="Calibri" panose="020F0502020204030204" pitchFamily="34" charset="0"/>
                <a:ea typeface="Times New Roman" panose="02020603050405020304" pitchFamily="18" charset="0"/>
                <a:cs typeface="Times New Roman" panose="02020603050405020304" pitchFamily="18" charset="0"/>
              </a:rPr>
              <a:t>, no concluyente en cuanto a la causalidad e insuficiente para desarrollar más tablas de Ingestas Alimentarias de Referencia.</a:t>
            </a:r>
          </a:p>
        </p:txBody>
      </p:sp>
    </p:spTree>
    <p:extLst>
      <p:ext uri="{BB962C8B-B14F-4D97-AF65-F5344CB8AC3E}">
        <p14:creationId xmlns:p14="http://schemas.microsoft.com/office/powerpoint/2010/main" val="1765609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15008" y="540784"/>
            <a:ext cx="10561983" cy="6111807"/>
          </a:xfrm>
        </p:spPr>
        <p:txBody>
          <a:bodyPr>
            <a:normAutofit/>
          </a:bodyPr>
          <a:lstStyle/>
          <a:p>
            <a:pPr algn="just">
              <a:lnSpc>
                <a:spcPct val="100000"/>
              </a:lnSpc>
              <a:spcAft>
                <a:spcPts val="0"/>
              </a:spcAft>
            </a:pPr>
            <a:r>
              <a:rPr lang="es-ES_tradnl" b="1" dirty="0">
                <a:solidFill>
                  <a:srgbClr val="CC0099"/>
                </a:solidFill>
                <a:latin typeface="Calibri" panose="020F0502020204030204" pitchFamily="34" charset="0"/>
                <a:ea typeface="Calibri" panose="020F0502020204030204" pitchFamily="34" charset="0"/>
                <a:cs typeface="Times New Roman" panose="02020603050405020304" pitchFamily="18" charset="0"/>
              </a:rPr>
              <a:t>RESULTADOS DE LAS VARIABLES BUSCADAS</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800" dirty="0">
                <a:latin typeface="Calibri" panose="020F0502020204030204" pitchFamily="34" charset="0"/>
                <a:ea typeface="Calibri" panose="020F0502020204030204" pitchFamily="34" charset="0"/>
                <a:cs typeface="Times New Roman" panose="02020603050405020304" pitchFamily="18" charset="0"/>
              </a:rPr>
              <a:t> </a:t>
            </a:r>
            <a:endParaRPr lang="es-ES"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Agrupamos los ensayos clínicos según se hubiera administrado Vit D o Vit D más Calcio. Realizamos también posteriormente análisis de subgrupos según dosis de Vit D administrada, el nivel sérico basal de Vit D y la latitud.</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Mortalidad por todas las causas en el grupo de Vit D con o sin Calcio frente al grupo de Placebo o No tratamiento </a:t>
            </a:r>
            <a:r>
              <a:rPr lang="es-ES"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5)</a:t>
            </a:r>
            <a:r>
              <a:rPr lang="es-ES" sz="2000" b="1" dirty="0">
                <a:latin typeface="Calibri" panose="020F0502020204030204" pitchFamily="34" charset="0"/>
                <a:ea typeface="Calibri" panose="020F0502020204030204" pitchFamily="34" charset="0"/>
                <a:cs typeface="Times New Roman" panose="02020603050405020304" pitchFamily="18"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Para las 24.169 personas con un promedio de 73,2 años, que constituyen los participantes de 10 ECA </a:t>
            </a:r>
            <a:r>
              <a:rPr lang="es-ES" sz="1600" dirty="0">
                <a:solidFill>
                  <a:srgbClr val="0070C0"/>
                </a:solidFill>
                <a:latin typeface="Calibri" panose="020F0502020204030204" pitchFamily="34" charset="0"/>
                <a:ea typeface="Calibri" panose="020F0502020204030204" pitchFamily="34" charset="0"/>
                <a:cs typeface="Times New Roman" panose="02020603050405020304" pitchFamily="18" charset="0"/>
              </a:rPr>
              <a:t>(11.13,16,17,21,22,24-27)</a:t>
            </a:r>
            <a:r>
              <a:rPr lang="es-ES_tradnl" sz="2000" dirty="0">
                <a:latin typeface="Calibri" panose="020F0502020204030204" pitchFamily="34" charset="0"/>
                <a:ea typeface="Calibri" panose="020F0502020204030204" pitchFamily="34" charset="0"/>
                <a:cs typeface="Times New Roman" panose="02020603050405020304" pitchFamily="18" charset="0"/>
              </a:rPr>
              <a:t>, con </a:t>
            </a:r>
            <a:r>
              <a:rPr lang="es-ES_tradnl" sz="2000" i="1" dirty="0">
                <a:latin typeface="Calibri" panose="020F0502020204030204" pitchFamily="34" charset="0"/>
                <a:ea typeface="Calibri" panose="020F0502020204030204" pitchFamily="34" charset="0"/>
                <a:cs typeface="Times New Roman" panose="02020603050405020304" pitchFamily="18" charset="0"/>
              </a:rPr>
              <a:t>I</a:t>
            </a:r>
            <a:r>
              <a:rPr lang="es-ES_tradnl" sz="2000" i="1" baseline="30000" dirty="0">
                <a:latin typeface="Calibri" panose="020F0502020204030204" pitchFamily="34" charset="0"/>
                <a:ea typeface="Calibri" panose="020F0502020204030204" pitchFamily="34" charset="0"/>
                <a:cs typeface="Times New Roman" panose="02020603050405020304" pitchFamily="18" charset="0"/>
              </a:rPr>
              <a:t>2</a:t>
            </a:r>
            <a:r>
              <a:rPr lang="es-ES_tradnl" sz="2000" i="1" dirty="0">
                <a:latin typeface="Calibri" panose="020F0502020204030204" pitchFamily="34" charset="0"/>
                <a:ea typeface="Calibri" panose="020F0502020204030204" pitchFamily="34" charset="0"/>
                <a:cs typeface="Times New Roman" panose="02020603050405020304" pitchFamily="18" charset="0"/>
              </a:rPr>
              <a:t> </a:t>
            </a:r>
            <a:r>
              <a:rPr lang="es-ES_tradnl" sz="2000" dirty="0">
                <a:latin typeface="Calibri" panose="020F0502020204030204" pitchFamily="34" charset="0"/>
                <a:ea typeface="Calibri" panose="020F0502020204030204" pitchFamily="34" charset="0"/>
                <a:cs typeface="Times New Roman" panose="02020603050405020304" pitchFamily="18" charset="0"/>
              </a:rPr>
              <a:t>del 0% (heterogeneidad estadística baja), no se encontró una diferencia estadísticamente significativa entre el 2,26% por año de muertes por todas las causas en el grupo Vit D con o sin Calcio frente al 2,34% en el grupo de control; RR 0,96 (0,89-1,05); NNT 1157 (375 a -915) por año, equivalente a un NNT 348 (113 a -275) en 3,3 años.</a:t>
            </a:r>
            <a:endParaRPr lang="es-ES"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_tradnl" sz="2000" dirty="0">
                <a:latin typeface="Calibri" panose="020F0502020204030204" pitchFamily="34" charset="0"/>
                <a:ea typeface="Calibri" panose="020F0502020204030204" pitchFamily="34" charset="0"/>
                <a:cs typeface="Times New Roman" panose="02020603050405020304" pitchFamily="18" charset="0"/>
              </a:rPr>
              <a:t>La validez de la evidencia para el resultado combinado de esta variable, según el sistema GRADE, es Alta-Moderada</a:t>
            </a:r>
            <a:r>
              <a:rPr lang="es-ES_tradnl" dirty="0">
                <a:latin typeface="Calibri" panose="020F0502020204030204" pitchFamily="34" charset="0"/>
                <a:ea typeface="Calibri" panose="020F0502020204030204" pitchFamily="34" charset="0"/>
                <a:cs typeface="Times New Roman" panose="02020603050405020304" pitchFamily="18"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752514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15008" y="373096"/>
            <a:ext cx="10568609" cy="6173478"/>
          </a:xfrm>
        </p:spPr>
        <p:txBody>
          <a:bodyPr>
            <a:normAutofit lnSpcReduction="10000"/>
          </a:bodyPr>
          <a:lstStyle/>
          <a:p>
            <a:pPr algn="just">
              <a:lnSpc>
                <a:spcPct val="110000"/>
              </a:lnSpc>
              <a:spcAft>
                <a:spcPts val="0"/>
              </a:spcAft>
            </a:pPr>
            <a:r>
              <a:rPr lang="es-ES" sz="2000" b="1" dirty="0" smtClean="0">
                <a:latin typeface="Calibri" panose="020F0502020204030204" pitchFamily="34" charset="0"/>
                <a:ea typeface="Calibri" panose="020F0502020204030204" pitchFamily="34" charset="0"/>
                <a:cs typeface="Times New Roman" panose="02020603050405020304" pitchFamily="18" charset="0"/>
              </a:rPr>
              <a:t>Fracturas de cadera en personas </a:t>
            </a:r>
            <a:r>
              <a:rPr lang="es-ES" sz="2000" b="1" dirty="0">
                <a:latin typeface="Calibri" panose="020F0502020204030204" pitchFamily="34" charset="0"/>
                <a:ea typeface="Calibri" panose="020F0502020204030204" pitchFamily="34" charset="0"/>
                <a:cs typeface="Times New Roman" panose="02020603050405020304" pitchFamily="18" charset="0"/>
              </a:rPr>
              <a:t>con al menos una fractura de cadera en el grupo de Vit D frente al grupo de Placebo o No tratamiento </a:t>
            </a:r>
            <a:r>
              <a:rPr lang="es-ES"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6)</a:t>
            </a:r>
            <a:r>
              <a:rPr lang="es-ES" sz="2000" b="1" dirty="0">
                <a:latin typeface="Calibri" panose="020F0502020204030204" pitchFamily="34" charset="0"/>
                <a:ea typeface="Calibri" panose="020F0502020204030204" pitchFamily="34" charset="0"/>
                <a:cs typeface="Times New Roman" panose="02020603050405020304" pitchFamily="18"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Para las 20.717 personas con un promedio de 77,9 años, que constituyen los constituyen los participantes de 10 ECA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(11,13-15,17,20-24,26)</a:t>
            </a:r>
            <a:r>
              <a:rPr lang="es-ES_tradnl" sz="2000" dirty="0">
                <a:latin typeface="Calibri" panose="020F0502020204030204" pitchFamily="34" charset="0"/>
                <a:ea typeface="Calibri" panose="020F0502020204030204" pitchFamily="34" charset="0"/>
                <a:cs typeface="Times New Roman" panose="02020603050405020304" pitchFamily="18" charset="0"/>
              </a:rPr>
              <a:t>, con </a:t>
            </a:r>
            <a:r>
              <a:rPr lang="es-ES_tradnl" sz="2000" i="1" dirty="0">
                <a:latin typeface="Calibri" panose="020F0502020204030204" pitchFamily="34" charset="0"/>
                <a:ea typeface="Calibri" panose="020F0502020204030204" pitchFamily="34" charset="0"/>
                <a:cs typeface="Times New Roman" panose="02020603050405020304" pitchFamily="18" charset="0"/>
              </a:rPr>
              <a:t>I</a:t>
            </a:r>
            <a:r>
              <a:rPr lang="es-ES_tradnl" sz="2000" i="1" baseline="30000" dirty="0">
                <a:latin typeface="Calibri" panose="020F0502020204030204" pitchFamily="34" charset="0"/>
                <a:ea typeface="Calibri" panose="020F0502020204030204" pitchFamily="34" charset="0"/>
                <a:cs typeface="Times New Roman" panose="02020603050405020304" pitchFamily="18" charset="0"/>
              </a:rPr>
              <a:t>2</a:t>
            </a:r>
            <a:r>
              <a:rPr lang="es-ES_tradnl" sz="2000" i="1" dirty="0">
                <a:latin typeface="Calibri" panose="020F0502020204030204" pitchFamily="34" charset="0"/>
                <a:ea typeface="Calibri" panose="020F0502020204030204" pitchFamily="34" charset="0"/>
                <a:cs typeface="Times New Roman" panose="02020603050405020304" pitchFamily="18" charset="0"/>
              </a:rPr>
              <a:t> </a:t>
            </a:r>
            <a:r>
              <a:rPr lang="es-ES_tradnl" sz="2000" dirty="0">
                <a:latin typeface="Calibri" panose="020F0502020204030204" pitchFamily="34" charset="0"/>
                <a:ea typeface="Calibri" panose="020F0502020204030204" pitchFamily="34" charset="0"/>
                <a:cs typeface="Times New Roman" panose="02020603050405020304" pitchFamily="18" charset="0"/>
              </a:rPr>
              <a:t>del 0% (heterogeneidad estadística baja), no se encontró una diferencia estadísticamente significativa entre el 0,55% por año de personas con al menos 1 fractura de cadera en el grupo Vit D frente a al 0,57% en el grupo de control; RR 0,98 (0,80-1,19); NNT 7075 (886 a -942) por año, equivalente a un NNT 2081 (260 a -277) en 3,4 años. La validez de la evidencia para el resultado combinado de esta variable, según el sistema GRADE, es Baja</a:t>
            </a:r>
            <a:r>
              <a:rPr lang="es-ES_tradnl" dirty="0">
                <a:latin typeface="Calibri" panose="020F0502020204030204" pitchFamily="34" charset="0"/>
                <a:ea typeface="Calibri" panose="020F0502020204030204" pitchFamily="34" charset="0"/>
                <a:cs typeface="Times New Roman" panose="02020603050405020304" pitchFamily="18"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b="1" dirty="0" smtClean="0">
                <a:latin typeface="Calibri" panose="020F0502020204030204" pitchFamily="34" charset="0"/>
                <a:ea typeface="Calibri" panose="020F0502020204030204" pitchFamily="34" charset="0"/>
                <a:cs typeface="Times New Roman" panose="02020603050405020304" pitchFamily="18" charset="0"/>
              </a:rPr>
              <a:t>Fracturas de cadera en personas </a:t>
            </a:r>
            <a:r>
              <a:rPr lang="es-ES" sz="2000" b="1" dirty="0">
                <a:latin typeface="Calibri" panose="020F0502020204030204" pitchFamily="34" charset="0"/>
                <a:ea typeface="Calibri" panose="020F0502020204030204" pitchFamily="34" charset="0"/>
                <a:cs typeface="Times New Roman" panose="02020603050405020304" pitchFamily="18" charset="0"/>
              </a:rPr>
              <a:t>con al menos una fractura de cadera en el grupo de Vit D más Calcio frente al grupo de Placebo o No tratamiento </a:t>
            </a:r>
            <a:r>
              <a:rPr lang="es-ES"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7)</a:t>
            </a:r>
            <a:r>
              <a:rPr lang="es-ES" sz="2000" b="1" dirty="0">
                <a:latin typeface="Calibri" panose="020F0502020204030204" pitchFamily="34" charset="0"/>
                <a:ea typeface="Calibri" panose="020F0502020204030204" pitchFamily="34" charset="0"/>
                <a:cs typeface="Times New Roman" panose="02020603050405020304" pitchFamily="18"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Para las 17.625 personas con un promedio de 69,1 años, que constituyen los constituyen los participantes de 7 ECA </a:t>
            </a:r>
            <a:r>
              <a:rPr lang="es-ES" sz="1600" dirty="0">
                <a:solidFill>
                  <a:srgbClr val="0070C0"/>
                </a:solidFill>
                <a:latin typeface="Calibri" panose="020F0502020204030204" pitchFamily="34" charset="0"/>
                <a:ea typeface="Calibri" panose="020F0502020204030204" pitchFamily="34" charset="0"/>
                <a:cs typeface="Times New Roman" panose="02020603050405020304" pitchFamily="18" charset="0"/>
              </a:rPr>
              <a:t>(12,15-18,22,23)</a:t>
            </a:r>
            <a:r>
              <a:rPr lang="es-ES_tradnl" sz="2000" dirty="0">
                <a:latin typeface="Calibri" panose="020F0502020204030204" pitchFamily="34" charset="0"/>
                <a:ea typeface="Calibri" panose="020F0502020204030204" pitchFamily="34" charset="0"/>
                <a:cs typeface="Times New Roman" panose="02020603050405020304" pitchFamily="18" charset="0"/>
              </a:rPr>
              <a:t>, con </a:t>
            </a:r>
            <a:r>
              <a:rPr lang="es-ES_tradnl" sz="2000" i="1" dirty="0">
                <a:latin typeface="Calibri" panose="020F0502020204030204" pitchFamily="34" charset="0"/>
                <a:ea typeface="Calibri" panose="020F0502020204030204" pitchFamily="34" charset="0"/>
                <a:cs typeface="Times New Roman" panose="02020603050405020304" pitchFamily="18" charset="0"/>
              </a:rPr>
              <a:t>I</a:t>
            </a:r>
            <a:r>
              <a:rPr lang="es-ES_tradnl" sz="2000" i="1" baseline="30000" dirty="0">
                <a:latin typeface="Calibri" panose="020F0502020204030204" pitchFamily="34" charset="0"/>
                <a:ea typeface="Calibri" panose="020F0502020204030204" pitchFamily="34" charset="0"/>
                <a:cs typeface="Times New Roman" panose="02020603050405020304" pitchFamily="18" charset="0"/>
              </a:rPr>
              <a:t>2</a:t>
            </a:r>
            <a:r>
              <a:rPr lang="es-ES_tradnl" sz="2000" i="1" dirty="0">
                <a:latin typeface="Calibri" panose="020F0502020204030204" pitchFamily="34" charset="0"/>
                <a:ea typeface="Calibri" panose="020F0502020204030204" pitchFamily="34" charset="0"/>
                <a:cs typeface="Times New Roman" panose="02020603050405020304" pitchFamily="18" charset="0"/>
              </a:rPr>
              <a:t> </a:t>
            </a:r>
            <a:r>
              <a:rPr lang="es-ES_tradnl" sz="2000" dirty="0">
                <a:latin typeface="Calibri" panose="020F0502020204030204" pitchFamily="34" charset="0"/>
                <a:ea typeface="Calibri" panose="020F0502020204030204" pitchFamily="34" charset="0"/>
                <a:cs typeface="Times New Roman" panose="02020603050405020304" pitchFamily="18" charset="0"/>
              </a:rPr>
              <a:t>del 0%, no se encontró una diferencia estadísticamente significativa entre el 0,32% por año de personas con al menos 1 fractura de cadera en el grupo Vit D más Calcio frente al 0,30 % en el grupo de control; RR 1,08 (0,84-1,38); NNT -4212 (2106 a -887) por año, equivalente a un NNT -894 (447 a -188) en 4,7 años. La validez de la evidencia para el resultado combinado de esta variable, según el sistema GRADE, es Moderada</a:t>
            </a:r>
            <a:r>
              <a:rPr lang="es-ES_tradnl" dirty="0">
                <a:latin typeface="Calibri" panose="020F0502020204030204" pitchFamily="34" charset="0"/>
                <a:ea typeface="Calibri" panose="020F0502020204030204" pitchFamily="34" charset="0"/>
                <a:cs typeface="Times New Roman" panose="02020603050405020304" pitchFamily="18"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817715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15008" y="540784"/>
            <a:ext cx="10561983" cy="6111807"/>
          </a:xfrm>
        </p:spPr>
        <p:txBody>
          <a:bodyPr>
            <a:normAutofit lnSpcReduction="10000"/>
          </a:bodyPr>
          <a:lstStyle/>
          <a:p>
            <a:pPr algn="just">
              <a:lnSpc>
                <a:spcPct val="110000"/>
              </a:lnSpc>
              <a:spcAft>
                <a:spcPts val="0"/>
              </a:spcAft>
            </a:pPr>
            <a:r>
              <a:rPr lang="es-ES" sz="2000" b="1" dirty="0" smtClean="0">
                <a:latin typeface="Calibri" panose="020F0502020204030204" pitchFamily="34" charset="0"/>
                <a:ea typeface="Calibri" panose="020F0502020204030204" pitchFamily="34" charset="0"/>
                <a:cs typeface="Times New Roman" panose="02020603050405020304" pitchFamily="18" charset="0"/>
              </a:rPr>
              <a:t>Fracturas no vertebrales en personas </a:t>
            </a:r>
            <a:r>
              <a:rPr lang="es-ES" sz="2000" b="1" dirty="0">
                <a:latin typeface="Calibri" panose="020F0502020204030204" pitchFamily="34" charset="0"/>
                <a:ea typeface="Calibri" panose="020F0502020204030204" pitchFamily="34" charset="0"/>
                <a:cs typeface="Times New Roman" panose="02020603050405020304" pitchFamily="18" charset="0"/>
              </a:rPr>
              <a:t>con al menos una fractura no vertebral en el grupo de Vit D frente al grupo de Placebo o No tratamiento </a:t>
            </a:r>
            <a:r>
              <a:rPr lang="es-ES"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8)</a:t>
            </a:r>
            <a:r>
              <a:rPr lang="es-ES" sz="2000" b="1" dirty="0">
                <a:latin typeface="Calibri" panose="020F0502020204030204" pitchFamily="34" charset="0"/>
                <a:ea typeface="Calibri" panose="020F0502020204030204" pitchFamily="34" charset="0"/>
                <a:cs typeface="Times New Roman" panose="02020603050405020304" pitchFamily="18"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Para las 23.131 personas con un promedio de 75 años, que constituyen los constituyen los participantes de 9 ECA </a:t>
            </a:r>
            <a:r>
              <a:rPr lang="es-ES" sz="1600" dirty="0">
                <a:solidFill>
                  <a:srgbClr val="0070C0"/>
                </a:solidFill>
                <a:latin typeface="Calibri" panose="020F0502020204030204" pitchFamily="34" charset="0"/>
                <a:ea typeface="Calibri" panose="020F0502020204030204" pitchFamily="34" charset="0"/>
                <a:cs typeface="Times New Roman" panose="02020603050405020304" pitchFamily="18" charset="0"/>
              </a:rPr>
              <a:t>(13,15,17,20,21,23-25,27)</a:t>
            </a:r>
            <a:r>
              <a:rPr lang="es-ES_tradnl" sz="2000" dirty="0">
                <a:latin typeface="Calibri" panose="020F0502020204030204" pitchFamily="34" charset="0"/>
                <a:ea typeface="Calibri" panose="020F0502020204030204" pitchFamily="34" charset="0"/>
                <a:cs typeface="Times New Roman" panose="02020603050405020304" pitchFamily="18" charset="0"/>
              </a:rPr>
              <a:t>, con </a:t>
            </a:r>
            <a:r>
              <a:rPr lang="es-ES_tradnl" sz="2000" i="1" dirty="0">
                <a:latin typeface="Calibri" panose="020F0502020204030204" pitchFamily="34" charset="0"/>
                <a:ea typeface="Calibri" panose="020F0502020204030204" pitchFamily="34" charset="0"/>
                <a:cs typeface="Times New Roman" panose="02020603050405020304" pitchFamily="18" charset="0"/>
              </a:rPr>
              <a:t>I</a:t>
            </a:r>
            <a:r>
              <a:rPr lang="es-ES_tradnl" sz="2000" i="1" baseline="30000" dirty="0">
                <a:latin typeface="Calibri" panose="020F0502020204030204" pitchFamily="34" charset="0"/>
                <a:ea typeface="Calibri" panose="020F0502020204030204" pitchFamily="34" charset="0"/>
                <a:cs typeface="Times New Roman" panose="02020603050405020304" pitchFamily="18" charset="0"/>
              </a:rPr>
              <a:t>2</a:t>
            </a:r>
            <a:r>
              <a:rPr lang="es-ES_tradnl" sz="2000" i="1" dirty="0">
                <a:latin typeface="Calibri" panose="020F0502020204030204" pitchFamily="34" charset="0"/>
                <a:ea typeface="Calibri" panose="020F0502020204030204" pitchFamily="34" charset="0"/>
                <a:cs typeface="Times New Roman" panose="02020603050405020304" pitchFamily="18" charset="0"/>
              </a:rPr>
              <a:t> </a:t>
            </a:r>
            <a:r>
              <a:rPr lang="es-ES_tradnl" sz="2000" dirty="0">
                <a:latin typeface="Calibri" panose="020F0502020204030204" pitchFamily="34" charset="0"/>
                <a:ea typeface="Calibri" panose="020F0502020204030204" pitchFamily="34" charset="0"/>
                <a:cs typeface="Times New Roman" panose="02020603050405020304" pitchFamily="18" charset="0"/>
              </a:rPr>
              <a:t>del 0% (heterogeneidad estadística baja), no se encontró una diferencia estadísticamente significativa entre el 2,19% por año de personas con al menos 1 fractura no vertebral en el grupo de Vit D frente a un 2,19% en el grupo de control; RR 1,00 (0,91-1,09); RAR 0% (-0,2% a 0,2%) por año, equivalente a una RAR 0% (-0,67% a 0,67%) en 3,4 años, siendo sus respectivos NNT infinito. La validez de la evidencia para el resultado combinado de esta variable, según el sistema GRADE, es Moderada</a:t>
            </a:r>
            <a:r>
              <a:rPr lang="es-ES_tradnl" dirty="0">
                <a:latin typeface="Calibri" panose="020F0502020204030204" pitchFamily="34" charset="0"/>
                <a:ea typeface="Calibri" panose="020F0502020204030204" pitchFamily="34" charset="0"/>
                <a:cs typeface="Times New Roman" panose="02020603050405020304" pitchFamily="18"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b="1" dirty="0" smtClean="0">
                <a:latin typeface="Calibri" panose="020F0502020204030204" pitchFamily="34" charset="0"/>
                <a:ea typeface="Calibri" panose="020F0502020204030204" pitchFamily="34" charset="0"/>
                <a:cs typeface="Times New Roman" panose="02020603050405020304" pitchFamily="18" charset="0"/>
              </a:rPr>
              <a:t>Fracturas no vertebrales en personas </a:t>
            </a:r>
            <a:r>
              <a:rPr lang="es-ES" sz="2000" b="1" dirty="0">
                <a:latin typeface="Calibri" panose="020F0502020204030204" pitchFamily="34" charset="0"/>
                <a:ea typeface="Calibri" panose="020F0502020204030204" pitchFamily="34" charset="0"/>
                <a:cs typeface="Times New Roman" panose="02020603050405020304" pitchFamily="18" charset="0"/>
              </a:rPr>
              <a:t>con al menos una fractura no vertebral en el grupo de Vit D más Calcio frente al grupo de Placebo o No tratamiento </a:t>
            </a:r>
            <a:r>
              <a:rPr lang="es-ES"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9)</a:t>
            </a:r>
            <a:r>
              <a:rPr lang="es-ES" sz="2000" b="1" dirty="0">
                <a:latin typeface="Calibri" panose="020F0502020204030204" pitchFamily="34" charset="0"/>
                <a:ea typeface="Calibri" panose="020F0502020204030204" pitchFamily="34" charset="0"/>
                <a:cs typeface="Times New Roman" panose="02020603050405020304" pitchFamily="18"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Para las 6.464 </a:t>
            </a:r>
            <a:r>
              <a:rPr lang="es-ES" sz="2000" dirty="0" err="1">
                <a:latin typeface="Calibri" panose="020F0502020204030204" pitchFamily="34" charset="0"/>
                <a:ea typeface="Calibri" panose="020F0502020204030204" pitchFamily="34" charset="0"/>
                <a:cs typeface="Times New Roman" panose="02020603050405020304" pitchFamily="18" charset="0"/>
              </a:rPr>
              <a:t>partipantes</a:t>
            </a:r>
            <a:r>
              <a:rPr lang="es-ES" sz="2000" dirty="0">
                <a:latin typeface="Calibri" panose="020F0502020204030204" pitchFamily="34" charset="0"/>
                <a:ea typeface="Calibri" panose="020F0502020204030204" pitchFamily="34" charset="0"/>
                <a:cs typeface="Times New Roman" panose="02020603050405020304" pitchFamily="18" charset="0"/>
              </a:rPr>
              <a:t> con un promedio de 69,5 años, que constituyen los constituyen los participantes de 6 ECA </a:t>
            </a:r>
            <a:r>
              <a:rPr lang="es-ES" sz="1600" dirty="0">
                <a:solidFill>
                  <a:srgbClr val="0070C0"/>
                </a:solidFill>
                <a:latin typeface="Calibri" panose="020F0502020204030204" pitchFamily="34" charset="0"/>
                <a:ea typeface="Calibri" panose="020F0502020204030204" pitchFamily="34" charset="0"/>
                <a:cs typeface="Times New Roman" panose="02020603050405020304" pitchFamily="18" charset="0"/>
              </a:rPr>
              <a:t>(12,15,17,19,22,23)</a:t>
            </a:r>
            <a:r>
              <a:rPr lang="es-ES_tradnl" sz="2000" dirty="0">
                <a:latin typeface="Calibri" panose="020F0502020204030204" pitchFamily="34" charset="0"/>
                <a:ea typeface="Calibri" panose="020F0502020204030204" pitchFamily="34" charset="0"/>
                <a:cs typeface="Times New Roman" panose="02020603050405020304" pitchFamily="18" charset="0"/>
              </a:rPr>
              <a:t>, con </a:t>
            </a:r>
            <a:r>
              <a:rPr lang="es-ES_tradnl" sz="2000" i="1" dirty="0">
                <a:latin typeface="Calibri" panose="020F0502020204030204" pitchFamily="34" charset="0"/>
                <a:ea typeface="Calibri" panose="020F0502020204030204" pitchFamily="34" charset="0"/>
                <a:cs typeface="Times New Roman" panose="02020603050405020304" pitchFamily="18" charset="0"/>
              </a:rPr>
              <a:t>I</a:t>
            </a:r>
            <a:r>
              <a:rPr lang="es-ES_tradnl" sz="2000" i="1" baseline="30000" dirty="0">
                <a:latin typeface="Calibri" panose="020F0502020204030204" pitchFamily="34" charset="0"/>
                <a:ea typeface="Calibri" panose="020F0502020204030204" pitchFamily="34" charset="0"/>
                <a:cs typeface="Times New Roman" panose="02020603050405020304" pitchFamily="18" charset="0"/>
              </a:rPr>
              <a:t>2</a:t>
            </a:r>
            <a:r>
              <a:rPr lang="es-ES_tradnl" sz="2000" i="1" dirty="0">
                <a:latin typeface="Calibri" panose="020F0502020204030204" pitchFamily="34" charset="0"/>
                <a:ea typeface="Calibri" panose="020F0502020204030204" pitchFamily="34" charset="0"/>
                <a:cs typeface="Times New Roman" panose="02020603050405020304" pitchFamily="18" charset="0"/>
              </a:rPr>
              <a:t> </a:t>
            </a:r>
            <a:r>
              <a:rPr lang="es-ES_tradnl" sz="2000" dirty="0">
                <a:latin typeface="Calibri" panose="020F0502020204030204" pitchFamily="34" charset="0"/>
                <a:ea typeface="Calibri" panose="020F0502020204030204" pitchFamily="34" charset="0"/>
                <a:cs typeface="Times New Roman" panose="02020603050405020304" pitchFamily="18" charset="0"/>
              </a:rPr>
              <a:t>del 0% (heterogeneidad estadística baja), no se encontró una diferencia estadísticamente significativa entre el 2,48% por año de personas con al menos 1 fractura no vertebral en el grupo de Vit D más Calcio frente a un 2,79% en el grupo de control; RR 0,89 (0,76-1,05); NNT 326 (149 a -717) por año, equivalente a un NNT 103 (47 a -226) en 3.2 años. La validez de la evidencia para el resultado combinado de esta variable, según el sistema GRADE, es Moderada-Baja</a:t>
            </a:r>
            <a:r>
              <a:rPr lang="es-ES_tradnl" dirty="0">
                <a:latin typeface="Calibri" panose="020F0502020204030204" pitchFamily="34" charset="0"/>
                <a:ea typeface="Calibri" panose="020F0502020204030204" pitchFamily="34" charset="0"/>
                <a:cs typeface="Times New Roman" panose="02020603050405020304" pitchFamily="18"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434530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7BE44A55-2CDF-4709-8E07-68B6F499E1E3}"/>
              </a:ext>
            </a:extLst>
          </p:cNvPr>
          <p:cNvPicPr>
            <a:picLocks noGrp="1" noChangeAspect="1"/>
          </p:cNvPicPr>
          <p:nvPr>
            <p:ph idx="1"/>
          </p:nvPr>
        </p:nvPicPr>
        <p:blipFill>
          <a:blip r:embed="rId2"/>
          <a:stretch>
            <a:fillRect/>
          </a:stretch>
        </p:blipFill>
        <p:spPr>
          <a:xfrm>
            <a:off x="185413" y="314876"/>
            <a:ext cx="11816465" cy="5489575"/>
          </a:xfrm>
          <a:prstGeom prst="rect">
            <a:avLst/>
          </a:prstGeom>
        </p:spPr>
      </p:pic>
    </p:spTree>
    <p:extLst>
      <p:ext uri="{BB962C8B-B14F-4D97-AF65-F5344CB8AC3E}">
        <p14:creationId xmlns:p14="http://schemas.microsoft.com/office/powerpoint/2010/main" val="3023384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51B40E13-DD62-4589-B511-502A5BF2A806}"/>
              </a:ext>
            </a:extLst>
          </p:cNvPr>
          <p:cNvPicPr>
            <a:picLocks noGrp="1" noChangeAspect="1"/>
          </p:cNvPicPr>
          <p:nvPr>
            <p:ph idx="1"/>
          </p:nvPr>
        </p:nvPicPr>
        <p:blipFill>
          <a:blip r:embed="rId2"/>
          <a:stretch>
            <a:fillRect/>
          </a:stretch>
        </p:blipFill>
        <p:spPr>
          <a:xfrm>
            <a:off x="182222" y="420896"/>
            <a:ext cx="11827555" cy="5119346"/>
          </a:xfrm>
          <a:prstGeom prst="rect">
            <a:avLst/>
          </a:prstGeom>
        </p:spPr>
      </p:pic>
    </p:spTree>
    <p:extLst>
      <p:ext uri="{BB962C8B-B14F-4D97-AF65-F5344CB8AC3E}">
        <p14:creationId xmlns:p14="http://schemas.microsoft.com/office/powerpoint/2010/main" val="3936609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5F692599-38F5-4C5F-9CEC-1E3A1610B180}"/>
              </a:ext>
            </a:extLst>
          </p:cNvPr>
          <p:cNvPicPr>
            <a:picLocks noGrp="1" noChangeAspect="1"/>
          </p:cNvPicPr>
          <p:nvPr>
            <p:ph idx="1"/>
          </p:nvPr>
        </p:nvPicPr>
        <p:blipFill>
          <a:blip r:embed="rId2"/>
          <a:stretch>
            <a:fillRect/>
          </a:stretch>
        </p:blipFill>
        <p:spPr>
          <a:xfrm>
            <a:off x="149087" y="596348"/>
            <a:ext cx="11756806" cy="4691269"/>
          </a:xfrm>
          <a:prstGeom prst="rect">
            <a:avLst/>
          </a:prstGeom>
        </p:spPr>
      </p:pic>
    </p:spTree>
    <p:extLst>
      <p:ext uri="{BB962C8B-B14F-4D97-AF65-F5344CB8AC3E}">
        <p14:creationId xmlns:p14="http://schemas.microsoft.com/office/powerpoint/2010/main" val="14554726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0C9BF114-7981-4769-96E4-8CF4B1408EB8}"/>
              </a:ext>
            </a:extLst>
          </p:cNvPr>
          <p:cNvPicPr>
            <a:picLocks noGrp="1" noChangeAspect="1"/>
          </p:cNvPicPr>
          <p:nvPr>
            <p:ph idx="1"/>
          </p:nvPr>
        </p:nvPicPr>
        <p:blipFill>
          <a:blip r:embed="rId2"/>
          <a:stretch>
            <a:fillRect/>
          </a:stretch>
        </p:blipFill>
        <p:spPr>
          <a:xfrm>
            <a:off x="100890" y="308752"/>
            <a:ext cx="11531634" cy="5018622"/>
          </a:xfrm>
          <a:prstGeom prst="rect">
            <a:avLst/>
          </a:prstGeom>
        </p:spPr>
      </p:pic>
    </p:spTree>
    <p:extLst>
      <p:ext uri="{BB962C8B-B14F-4D97-AF65-F5344CB8AC3E}">
        <p14:creationId xmlns:p14="http://schemas.microsoft.com/office/powerpoint/2010/main" val="15482430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17FB28D6-14BE-442E-B069-C7CEB58DAF16}"/>
              </a:ext>
            </a:extLst>
          </p:cNvPr>
          <p:cNvPicPr>
            <a:picLocks noGrp="1" noChangeAspect="1"/>
          </p:cNvPicPr>
          <p:nvPr>
            <p:ph idx="1"/>
          </p:nvPr>
        </p:nvPicPr>
        <p:blipFill>
          <a:blip r:embed="rId2"/>
          <a:stretch>
            <a:fillRect/>
          </a:stretch>
        </p:blipFill>
        <p:spPr>
          <a:xfrm>
            <a:off x="217978" y="306962"/>
            <a:ext cx="11718587" cy="4291541"/>
          </a:xfrm>
          <a:prstGeom prst="rect">
            <a:avLst/>
          </a:prstGeom>
        </p:spPr>
      </p:pic>
    </p:spTree>
    <p:extLst>
      <p:ext uri="{BB962C8B-B14F-4D97-AF65-F5344CB8AC3E}">
        <p14:creationId xmlns:p14="http://schemas.microsoft.com/office/powerpoint/2010/main" val="847436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81562" y="366471"/>
            <a:ext cx="10525067" cy="6125058"/>
          </a:xfrm>
        </p:spPr>
        <p:txBody>
          <a:bodyPr>
            <a:normAutofit fontScale="85000" lnSpcReduction="20000"/>
          </a:bodyPr>
          <a:lstStyle/>
          <a:p>
            <a:pPr algn="just">
              <a:spcAft>
                <a:spcPts val="0"/>
              </a:spcAft>
            </a:pPr>
            <a:r>
              <a:rPr lang="es-ES_tradnl" sz="2800" b="1" dirty="0">
                <a:solidFill>
                  <a:srgbClr val="CC0099"/>
                </a:solidFill>
                <a:latin typeface="Calibri" panose="020F0502020204030204" pitchFamily="34" charset="0"/>
                <a:ea typeface="Calibri" panose="020F0502020204030204" pitchFamily="34" charset="0"/>
                <a:cs typeface="Times New Roman" panose="02020603050405020304" pitchFamily="18" charset="0"/>
              </a:rPr>
              <a:t>METAANÁLISIS DE SUBGRUPOS:</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dirty="0">
                <a:solidFill>
                  <a:srgbClr val="FFC000"/>
                </a:solidFill>
                <a:latin typeface="Calibri" panose="020F0502020204030204" pitchFamily="34" charset="0"/>
                <a:ea typeface="Calibri" panose="020F0502020204030204" pitchFamily="34" charset="0"/>
                <a:cs typeface="Times New Roman" panose="02020603050405020304" pitchFamily="18" charset="0"/>
              </a:rPr>
              <a:t>No se encuentra ninguna diferencia estadísticamente significativa en ninguno de los tres metaanálisis de subgrupos de los que disponíamos de datos</a:t>
            </a:r>
            <a:r>
              <a:rPr lang="es-ES" dirty="0">
                <a:latin typeface="Calibri" panose="020F0502020204030204" pitchFamily="34" charset="0"/>
                <a:ea typeface="Calibri" panose="020F0502020204030204" pitchFamily="34" charset="0"/>
                <a:cs typeface="Times New Roman" panose="02020603050405020304" pitchFamily="18" charset="0"/>
              </a:rPr>
              <a:t>, como</a:t>
            </a:r>
            <a:r>
              <a:rPr lang="es-ES" b="1" dirty="0">
                <a:latin typeface="Calibri" panose="020F0502020204030204" pitchFamily="34" charset="0"/>
                <a:ea typeface="Calibri" panose="020F0502020204030204" pitchFamily="34" charset="0"/>
                <a:cs typeface="Times New Roman" panose="02020603050405020304" pitchFamily="18" charset="0"/>
              </a:rPr>
              <a:t> </a:t>
            </a:r>
            <a:r>
              <a:rPr lang="es-ES" dirty="0">
                <a:latin typeface="Calibri" panose="020F0502020204030204" pitchFamily="34" charset="0"/>
                <a:ea typeface="Calibri" panose="020F0502020204030204" pitchFamily="34" charset="0"/>
                <a:cs typeface="Times New Roman" panose="02020603050405020304" pitchFamily="18" charset="0"/>
              </a:rPr>
              <a:t>se resume a continuación. Los cálculos pueden verse en detalle en el </a:t>
            </a:r>
            <a:r>
              <a:rPr lang="es-ES"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suplemento 3.</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 </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A) POR SUBGRUPOS DE DOSIS DE VITAMINA D EN EL GRUPO DE INTERVENCIÓN</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 </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1º Subgrupos en fractura de Cadera</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800" b="1" dirty="0">
                <a:latin typeface="Calibri" panose="020F0502020204030204" pitchFamily="34" charset="0"/>
                <a:ea typeface="Calibri" panose="020F0502020204030204" pitchFamily="34" charset="0"/>
                <a:cs typeface="Times New Roman" panose="02020603050405020304" pitchFamily="18" charset="0"/>
              </a:rPr>
              <a:t> </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1) de 400 a 800 UI.</a:t>
            </a:r>
            <a:r>
              <a:rPr lang="es-ES" dirty="0">
                <a:latin typeface="Calibri" panose="020F0502020204030204" pitchFamily="34" charset="0"/>
                <a:ea typeface="Calibri" panose="020F0502020204030204" pitchFamily="34" charset="0"/>
                <a:cs typeface="Times New Roman" panose="02020603050405020304" pitchFamily="18" charset="0"/>
              </a:rPr>
              <a:t> Ocho estudios</a:t>
            </a:r>
            <a:r>
              <a:rPr lang="es-ES"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(11,12,15-18,22,26)</a:t>
            </a:r>
            <a:r>
              <a:rPr lang="es-ES" dirty="0">
                <a:latin typeface="Calibri" panose="020F0502020204030204" pitchFamily="34" charset="0"/>
                <a:ea typeface="Calibri" panose="020F0502020204030204" pitchFamily="34" charset="0"/>
                <a:cs typeface="Times New Roman" panose="02020603050405020304" pitchFamily="18" charset="0"/>
              </a:rPr>
              <a:t>, sin diferencia </a:t>
            </a:r>
            <a:r>
              <a:rPr lang="es-ES" dirty="0" err="1">
                <a:latin typeface="Calibri" panose="020F0502020204030204" pitchFamily="34" charset="0"/>
                <a:ea typeface="Calibri" panose="020F0502020204030204" pitchFamily="34" charset="0"/>
                <a:cs typeface="Times New Roman" panose="02020603050405020304" pitchFamily="18" charset="0"/>
              </a:rPr>
              <a:t>significat</a:t>
            </a:r>
            <a:r>
              <a:rPr lang="es-ES" dirty="0">
                <a:latin typeface="Calibri" panose="020F0502020204030204" pitchFamily="34" charset="0"/>
                <a:ea typeface="Calibri" panose="020F0502020204030204" pitchFamily="34" charset="0"/>
                <a:cs typeface="Times New Roman" panose="02020603050405020304" pitchFamily="18" charset="0"/>
              </a:rPr>
              <a:t>, RR 1,14 (0,93-1,39)</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2) de 800 a 1200 UI.</a:t>
            </a:r>
            <a:r>
              <a:rPr lang="es-ES" dirty="0">
                <a:latin typeface="Calibri" panose="020F0502020204030204" pitchFamily="34" charset="0"/>
                <a:ea typeface="Calibri" panose="020F0502020204030204" pitchFamily="34" charset="0"/>
                <a:cs typeface="Times New Roman" panose="02020603050405020304" pitchFamily="18" charset="0"/>
              </a:rPr>
              <a:t> Tres estudios </a:t>
            </a:r>
            <a:r>
              <a:rPr lang="es-ES"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(13,14,20)</a:t>
            </a:r>
            <a:r>
              <a:rPr lang="es-ES" dirty="0">
                <a:latin typeface="Calibri" panose="020F0502020204030204" pitchFamily="34" charset="0"/>
                <a:ea typeface="Calibri" panose="020F0502020204030204" pitchFamily="34" charset="0"/>
                <a:cs typeface="Times New Roman" panose="02020603050405020304" pitchFamily="18" charset="0"/>
              </a:rPr>
              <a:t>, sin diferencia significativa, RR 1,04 (0,24-4,53) </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3) &gt; 1200 UI.</a:t>
            </a:r>
            <a:r>
              <a:rPr lang="es-ES" dirty="0">
                <a:latin typeface="Calibri" panose="020F0502020204030204" pitchFamily="34" charset="0"/>
                <a:ea typeface="Calibri" panose="020F0502020204030204" pitchFamily="34" charset="0"/>
                <a:cs typeface="Times New Roman" panose="02020603050405020304" pitchFamily="18" charset="0"/>
              </a:rPr>
              <a:t> Dos estudios </a:t>
            </a:r>
            <a:r>
              <a:rPr lang="es-ES" sz="1800" dirty="0">
                <a:solidFill>
                  <a:srgbClr val="0070C0"/>
                </a:solidFill>
                <a:latin typeface="Calibri" panose="020F0502020204030204" pitchFamily="34" charset="0"/>
                <a:ea typeface="Times New Roman" panose="02020603050405020304" pitchFamily="18" charset="0"/>
                <a:cs typeface="Calibri" panose="020F0502020204030204" pitchFamily="34" charset="0"/>
              </a:rPr>
              <a:t>(21,23,24)</a:t>
            </a:r>
            <a:r>
              <a:rPr lang="es-ES" dirty="0">
                <a:latin typeface="Calibri" panose="020F0502020204030204" pitchFamily="34" charset="0"/>
                <a:ea typeface="Calibri" panose="020F0502020204030204" pitchFamily="34" charset="0"/>
                <a:cs typeface="Times New Roman" panose="02020603050405020304" pitchFamily="18" charset="0"/>
              </a:rPr>
              <a:t>, sin diferencia significativa, RR 1,26 (0,64-2,47)</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2º Subgrupos en fractura No Vertebral</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800" b="1" dirty="0">
                <a:latin typeface="Calibri" panose="020F0502020204030204" pitchFamily="34" charset="0"/>
                <a:ea typeface="Calibri" panose="020F0502020204030204" pitchFamily="34" charset="0"/>
                <a:cs typeface="Times New Roman" panose="02020603050405020304" pitchFamily="18" charset="0"/>
              </a:rPr>
              <a:t> </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1) de 400 a 800 UI.</a:t>
            </a:r>
            <a:r>
              <a:rPr lang="es-ES" dirty="0">
                <a:latin typeface="Calibri" panose="020F0502020204030204" pitchFamily="34" charset="0"/>
                <a:ea typeface="Calibri" panose="020F0502020204030204" pitchFamily="34" charset="0"/>
                <a:cs typeface="Times New Roman" panose="02020603050405020304" pitchFamily="18" charset="0"/>
              </a:rPr>
              <a:t> Cinco estudios </a:t>
            </a:r>
            <a:r>
              <a:rPr lang="es-ES" sz="1800" dirty="0">
                <a:solidFill>
                  <a:srgbClr val="0070C0"/>
                </a:solidFill>
                <a:latin typeface="Calibri" panose="020F0502020204030204" pitchFamily="34" charset="0"/>
                <a:ea typeface="Times New Roman" panose="02020603050405020304" pitchFamily="18" charset="0"/>
                <a:cs typeface="Calibri" panose="020F0502020204030204" pitchFamily="34" charset="0"/>
              </a:rPr>
              <a:t>(12,15,17,19,22)</a:t>
            </a:r>
            <a:r>
              <a:rPr lang="es-ES" dirty="0">
                <a:latin typeface="Calibri" panose="020F0502020204030204" pitchFamily="34" charset="0"/>
                <a:ea typeface="Calibri" panose="020F0502020204030204" pitchFamily="34" charset="0"/>
                <a:cs typeface="Times New Roman" panose="02020603050405020304" pitchFamily="18" charset="0"/>
              </a:rPr>
              <a:t>, sin diferencia significativa, RR 0,95 (0,59-1,55)</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2) de 800 a 1200 UI.</a:t>
            </a:r>
            <a:r>
              <a:rPr lang="es-ES" dirty="0">
                <a:latin typeface="Calibri" panose="020F0502020204030204" pitchFamily="34" charset="0"/>
                <a:ea typeface="Calibri" panose="020F0502020204030204" pitchFamily="34" charset="0"/>
                <a:cs typeface="Times New Roman" panose="02020603050405020304" pitchFamily="18" charset="0"/>
              </a:rPr>
              <a:t> Tres estudios </a:t>
            </a:r>
            <a:r>
              <a:rPr lang="es-ES" sz="1800" dirty="0">
                <a:solidFill>
                  <a:srgbClr val="0070C0"/>
                </a:solidFill>
                <a:latin typeface="Calibri" panose="020F0502020204030204" pitchFamily="34" charset="0"/>
                <a:ea typeface="Times New Roman" panose="02020603050405020304" pitchFamily="18" charset="0"/>
                <a:cs typeface="Calibri" panose="020F0502020204030204" pitchFamily="34" charset="0"/>
              </a:rPr>
              <a:t>(14,20,25)</a:t>
            </a:r>
            <a:r>
              <a:rPr lang="es-ES" dirty="0">
                <a:latin typeface="Calibri" panose="020F0502020204030204" pitchFamily="34" charset="0"/>
                <a:ea typeface="Calibri" panose="020F0502020204030204" pitchFamily="34" charset="0"/>
                <a:cs typeface="Times New Roman" panose="02020603050405020304" pitchFamily="18" charset="0"/>
              </a:rPr>
              <a:t>, sin diferencia significativa, RR 1,08 (0,92-2,94)</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3) &gt; 1200 UI.</a:t>
            </a:r>
            <a:r>
              <a:rPr lang="es-ES" dirty="0">
                <a:latin typeface="Calibri" panose="020F0502020204030204" pitchFamily="34" charset="0"/>
                <a:ea typeface="Calibri" panose="020F0502020204030204" pitchFamily="34" charset="0"/>
                <a:cs typeface="Times New Roman" panose="02020603050405020304" pitchFamily="18" charset="0"/>
              </a:rPr>
              <a:t> Cuatro estudios </a:t>
            </a:r>
            <a:r>
              <a:rPr lang="es-ES" sz="1800" dirty="0">
                <a:solidFill>
                  <a:srgbClr val="0070C0"/>
                </a:solidFill>
                <a:latin typeface="Calibri" panose="020F0502020204030204" pitchFamily="34" charset="0"/>
                <a:ea typeface="Times New Roman" panose="02020603050405020304" pitchFamily="18" charset="0"/>
                <a:cs typeface="Calibri" panose="020F0502020204030204" pitchFamily="34" charset="0"/>
              </a:rPr>
              <a:t>(21-23,27)</a:t>
            </a:r>
            <a:r>
              <a:rPr lang="es-ES" dirty="0">
                <a:latin typeface="Calibri" panose="020F0502020204030204" pitchFamily="34" charset="0"/>
                <a:ea typeface="Calibri" panose="020F0502020204030204" pitchFamily="34" charset="0"/>
                <a:cs typeface="Times New Roman" panose="02020603050405020304" pitchFamily="18" charset="0"/>
              </a:rPr>
              <a:t>, sin diferencia significativa, RR 1,17 (0,99-1,38)</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3542824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8324" y="366471"/>
            <a:ext cx="10815352" cy="6125058"/>
          </a:xfrm>
        </p:spPr>
        <p:txBody>
          <a:bodyPr>
            <a:normAutofit/>
          </a:bodyPr>
          <a:lstStyle/>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B) POR SUBGRUPOS DE NIVEL DE 25-HIDROXIVITAMINA D EN EL INICIO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1º Subgrupos en fractura de Cadera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1) de 10 a 16 ng/ml.</a:t>
            </a:r>
            <a:r>
              <a:rPr lang="es-ES" sz="2000" dirty="0">
                <a:latin typeface="Calibri" panose="020F0502020204030204" pitchFamily="34" charset="0"/>
                <a:ea typeface="Calibri" panose="020F0502020204030204" pitchFamily="34" charset="0"/>
                <a:cs typeface="Times New Roman" panose="02020603050405020304" pitchFamily="18" charset="0"/>
              </a:rPr>
              <a:t> Tres estudios </a:t>
            </a:r>
            <a:r>
              <a:rPr lang="es-ES"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(11,14,17)</a:t>
            </a:r>
            <a:r>
              <a:rPr lang="es-ES" sz="2000" dirty="0">
                <a:latin typeface="Calibri" panose="020F0502020204030204" pitchFamily="34" charset="0"/>
                <a:ea typeface="Calibri" panose="020F0502020204030204" pitchFamily="34" charset="0"/>
                <a:cs typeface="Times New Roman" panose="02020603050405020304" pitchFamily="18" charset="0"/>
              </a:rPr>
              <a:t>, sin diferencia significativa, RR 1,13 (0,86-1,49)</a:t>
            </a: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2) de 16 a 20 ng/ml.</a:t>
            </a:r>
            <a:r>
              <a:rPr lang="es-ES" sz="2000" dirty="0">
                <a:latin typeface="Calibri" panose="020F0502020204030204" pitchFamily="34" charset="0"/>
                <a:ea typeface="Calibri" panose="020F0502020204030204" pitchFamily="34" charset="0"/>
                <a:cs typeface="Times New Roman" panose="02020603050405020304" pitchFamily="18" charset="0"/>
              </a:rPr>
              <a:t> Tres estudios </a:t>
            </a:r>
            <a:r>
              <a:rPr lang="es-ES"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(18,21,22)</a:t>
            </a:r>
            <a:r>
              <a:rPr lang="es-ES" sz="2000" dirty="0">
                <a:latin typeface="Calibri" panose="020F0502020204030204" pitchFamily="34" charset="0"/>
                <a:ea typeface="Calibri" panose="020F0502020204030204" pitchFamily="34" charset="0"/>
                <a:cs typeface="Times New Roman" panose="02020603050405020304" pitchFamily="18" charset="0"/>
              </a:rPr>
              <a:t>, sin diferencia significativa, RR 1,19 (0,88-1,60)</a:t>
            </a: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3) de 20 a 30 ng/ml.</a:t>
            </a:r>
            <a:r>
              <a:rPr lang="es-ES" sz="2000" dirty="0">
                <a:latin typeface="Calibri" panose="020F0502020204030204" pitchFamily="34" charset="0"/>
                <a:ea typeface="Calibri" panose="020F0502020204030204" pitchFamily="34" charset="0"/>
                <a:cs typeface="Times New Roman" panose="02020603050405020304" pitchFamily="18" charset="0"/>
              </a:rPr>
              <a:t> Cuatro estudios </a:t>
            </a:r>
            <a:r>
              <a:rPr lang="es-ES"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(12,20,24,26)</a:t>
            </a:r>
            <a:r>
              <a:rPr lang="es-ES" sz="2000" dirty="0">
                <a:latin typeface="Calibri" panose="020F0502020204030204" pitchFamily="34" charset="0"/>
                <a:ea typeface="Calibri" panose="020F0502020204030204" pitchFamily="34" charset="0"/>
                <a:cs typeface="Times New Roman" panose="02020603050405020304" pitchFamily="18" charset="0"/>
              </a:rPr>
              <a:t>, sin diferencia </a:t>
            </a:r>
            <a:r>
              <a:rPr lang="es-ES" sz="2000" dirty="0" err="1">
                <a:latin typeface="Calibri" panose="020F0502020204030204" pitchFamily="34" charset="0"/>
                <a:ea typeface="Calibri" panose="020F0502020204030204" pitchFamily="34" charset="0"/>
                <a:cs typeface="Times New Roman" panose="02020603050405020304" pitchFamily="18" charset="0"/>
              </a:rPr>
              <a:t>significat</a:t>
            </a:r>
            <a:r>
              <a:rPr lang="es-ES" sz="2000" dirty="0">
                <a:latin typeface="Calibri" panose="020F0502020204030204" pitchFamily="34" charset="0"/>
                <a:ea typeface="Calibri" panose="020F0502020204030204" pitchFamily="34" charset="0"/>
                <a:cs typeface="Times New Roman" panose="02020603050405020304" pitchFamily="18" charset="0"/>
              </a:rPr>
              <a:t>, RR 0,12 (0,01-2253)</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2º Subgrupos en fractura No Vertebral</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1) de 10 a 16 ng/ml.</a:t>
            </a:r>
            <a:r>
              <a:rPr lang="es-ES" sz="2000" dirty="0">
                <a:latin typeface="Calibri" panose="020F0502020204030204" pitchFamily="34" charset="0"/>
                <a:ea typeface="Calibri" panose="020F0502020204030204" pitchFamily="34" charset="0"/>
                <a:cs typeface="Times New Roman" panose="02020603050405020304" pitchFamily="18" charset="0"/>
              </a:rPr>
              <a:t> Un estudio </a:t>
            </a:r>
            <a:r>
              <a:rPr lang="es-ES"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(17)</a:t>
            </a:r>
            <a:r>
              <a:rPr lang="es-ES" sz="2000" dirty="0">
                <a:latin typeface="Calibri" panose="020F0502020204030204" pitchFamily="34" charset="0"/>
                <a:ea typeface="Calibri" panose="020F0502020204030204" pitchFamily="34" charset="0"/>
                <a:cs typeface="Times New Roman" panose="02020603050405020304" pitchFamily="18" charset="0"/>
              </a:rPr>
              <a:t>, sin diferencia significativa, RR 0,99 (0,83-1,17)</a:t>
            </a: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2) de 16 a 20 ng/ml.</a:t>
            </a:r>
            <a:r>
              <a:rPr lang="es-ES" sz="2000" dirty="0">
                <a:latin typeface="Calibri" panose="020F0502020204030204" pitchFamily="34" charset="0"/>
                <a:ea typeface="Calibri" panose="020F0502020204030204" pitchFamily="34" charset="0"/>
                <a:cs typeface="Times New Roman" panose="02020603050405020304" pitchFamily="18" charset="0"/>
              </a:rPr>
              <a:t> Tres estudios </a:t>
            </a:r>
            <a:r>
              <a:rPr lang="es-ES"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(21,22,25)</a:t>
            </a:r>
            <a:r>
              <a:rPr lang="es-ES" sz="2000" dirty="0">
                <a:latin typeface="Calibri" panose="020F0502020204030204" pitchFamily="34" charset="0"/>
                <a:ea typeface="Calibri" panose="020F0502020204030204" pitchFamily="34" charset="0"/>
                <a:cs typeface="Times New Roman" panose="02020603050405020304" pitchFamily="18" charset="0"/>
              </a:rPr>
              <a:t>, sin diferencia significativa, 1,06 (0,87-1,29)</a:t>
            </a: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3) de 20 a 30 ng/ml.</a:t>
            </a:r>
            <a:r>
              <a:rPr lang="es-ES" sz="2000" dirty="0">
                <a:latin typeface="Calibri" panose="020F0502020204030204" pitchFamily="34" charset="0"/>
                <a:ea typeface="Calibri" panose="020F0502020204030204" pitchFamily="34" charset="0"/>
                <a:cs typeface="Times New Roman" panose="02020603050405020304" pitchFamily="18" charset="0"/>
              </a:rPr>
              <a:t> Cinco estudios </a:t>
            </a:r>
            <a:r>
              <a:rPr lang="es-ES" sz="2000" dirty="0">
                <a:solidFill>
                  <a:srgbClr val="0070C0"/>
                </a:solidFill>
                <a:latin typeface="Calibri" panose="020F0502020204030204" pitchFamily="34" charset="0"/>
                <a:ea typeface="Times New Roman" panose="02020603050405020304" pitchFamily="18" charset="0"/>
              </a:rPr>
              <a:t>(12,19,20,24,27)</a:t>
            </a:r>
            <a:r>
              <a:rPr lang="es-ES" sz="2000" dirty="0">
                <a:latin typeface="Calibri" panose="020F0502020204030204" pitchFamily="34" charset="0"/>
                <a:ea typeface="Calibri" panose="020F0502020204030204" pitchFamily="34" charset="0"/>
                <a:cs typeface="Times New Roman" panose="02020603050405020304" pitchFamily="18" charset="0"/>
              </a:rPr>
              <a:t>, sin diferencia </a:t>
            </a:r>
            <a:r>
              <a:rPr lang="es-ES" sz="2000" dirty="0" err="1">
                <a:latin typeface="Calibri" panose="020F0502020204030204" pitchFamily="34" charset="0"/>
                <a:ea typeface="Calibri" panose="020F0502020204030204" pitchFamily="34" charset="0"/>
                <a:cs typeface="Times New Roman" panose="02020603050405020304" pitchFamily="18" charset="0"/>
              </a:rPr>
              <a:t>significat</a:t>
            </a:r>
            <a:r>
              <a:rPr lang="es-ES" sz="2000" dirty="0">
                <a:latin typeface="Calibri" panose="020F0502020204030204" pitchFamily="34" charset="0"/>
                <a:ea typeface="Calibri" panose="020F0502020204030204" pitchFamily="34" charset="0"/>
                <a:cs typeface="Times New Roman" panose="02020603050405020304" pitchFamily="18" charset="0"/>
              </a:rPr>
              <a:t>, RR 1,07 (0,95-1,22)</a:t>
            </a:r>
            <a:endParaRPr lang="es-ES" sz="2000" dirty="0"/>
          </a:p>
        </p:txBody>
      </p:sp>
    </p:spTree>
    <p:extLst>
      <p:ext uri="{BB962C8B-B14F-4D97-AF65-F5344CB8AC3E}">
        <p14:creationId xmlns:p14="http://schemas.microsoft.com/office/powerpoint/2010/main" val="3762300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27652" y="884331"/>
            <a:ext cx="10058399" cy="5089338"/>
          </a:xfrm>
        </p:spPr>
        <p:txBody>
          <a:bodyPr>
            <a:normAutofit/>
          </a:bodyPr>
          <a:lstStyle/>
          <a:p>
            <a:pPr algn="just">
              <a:lnSpc>
                <a:spcPct val="100000"/>
              </a:lnSpc>
              <a:spcAft>
                <a:spcPts val="0"/>
              </a:spcAft>
            </a:pPr>
            <a:r>
              <a:rPr lang="es-ES_tradnl" dirty="0">
                <a:latin typeface="Calibri" panose="020F0502020204030204" pitchFamily="34" charset="0"/>
                <a:ea typeface="Calibri" panose="020F0502020204030204" pitchFamily="34" charset="0"/>
                <a:cs typeface="Times New Roman" panose="02020603050405020304" pitchFamily="18" charset="0"/>
              </a:rPr>
              <a:t>	</a:t>
            </a:r>
            <a:r>
              <a:rPr lang="es-ES_tradnl" sz="2000" dirty="0">
                <a:solidFill>
                  <a:srgbClr val="669900"/>
                </a:solidFill>
                <a:latin typeface="Calibri" panose="020F0502020204030204" pitchFamily="34" charset="0"/>
                <a:ea typeface="Calibri" panose="020F0502020204030204" pitchFamily="34" charset="0"/>
                <a:cs typeface="Times New Roman" panose="02020603050405020304" pitchFamily="18" charset="0"/>
              </a:rPr>
              <a:t>Además, los </a:t>
            </a:r>
            <a:r>
              <a:rPr lang="es-ES_tradnl" sz="2000" b="1" dirty="0">
                <a:solidFill>
                  <a:srgbClr val="669900"/>
                </a:solidFill>
                <a:latin typeface="Calibri" panose="020F0502020204030204" pitchFamily="34" charset="0"/>
                <a:ea typeface="Calibri" panose="020F0502020204030204" pitchFamily="34" charset="0"/>
                <a:cs typeface="Times New Roman" panose="02020603050405020304" pitchFamily="18" charset="0"/>
              </a:rPr>
              <a:t>niveles séricos de 25(OH)D (25-hidroxiVitamina D)</a:t>
            </a:r>
            <a:r>
              <a:rPr lang="es-ES_tradnl" sz="2000" dirty="0">
                <a:solidFill>
                  <a:srgbClr val="669900"/>
                </a:solidFill>
                <a:latin typeface="Calibri" panose="020F0502020204030204" pitchFamily="34" charset="0"/>
                <a:ea typeface="Calibri" panose="020F0502020204030204" pitchFamily="34" charset="0"/>
                <a:cs typeface="Times New Roman" panose="02020603050405020304" pitchFamily="18" charset="0"/>
              </a:rPr>
              <a:t> se consideraron como el marcador más útil de exposición a la Vitamina D, porque incluye la síntesis endógena de la exposición solar, la ingesta dietética de alimentos, productos enriquecidos y/o suplementos y otros factores</a:t>
            </a:r>
            <a:r>
              <a:rPr lang="es-ES_tradnl" sz="2000" dirty="0">
                <a:latin typeface="Calibri" panose="020F0502020204030204" pitchFamily="34" charset="0"/>
                <a:ea typeface="Calibri" panose="020F0502020204030204" pitchFamily="34" charset="0"/>
                <a:cs typeface="Times New Roman" panose="02020603050405020304" pitchFamily="18" charset="0"/>
              </a:rPr>
              <a:t>. Después de una revisión cuidadosa de la literatura disponible, el Comité concluyó que los niveles séricos de 25(OH)D de </a:t>
            </a:r>
            <a:r>
              <a:rPr lang="es-ES_tradnl" sz="2000" dirty="0">
                <a:solidFill>
                  <a:srgbClr val="990099"/>
                </a:solidFill>
                <a:latin typeface="Calibri" panose="020F0502020204030204" pitchFamily="34" charset="0"/>
                <a:ea typeface="Calibri" panose="020F0502020204030204" pitchFamily="34" charset="0"/>
                <a:cs typeface="Times New Roman" panose="02020603050405020304" pitchFamily="18" charset="0"/>
              </a:rPr>
              <a:t>16 ng/ml cubren los requisitos de aproximadamente la mitad de la distribución de la población normal sana</a:t>
            </a:r>
            <a:r>
              <a:rPr lang="es-ES_tradnl" sz="2000" dirty="0">
                <a:latin typeface="Calibri" panose="020F0502020204030204" pitchFamily="34" charset="0"/>
                <a:ea typeface="Calibri" panose="020F0502020204030204" pitchFamily="34" charset="0"/>
                <a:cs typeface="Times New Roman" panose="02020603050405020304" pitchFamily="18" charset="0"/>
              </a:rPr>
              <a:t>, </a:t>
            </a:r>
            <a:r>
              <a:rPr lang="es-ES_tradnl"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y los niveles de 20 ng/ml cubren los requisitos del 97,5% de esa distribución de población</a:t>
            </a:r>
            <a:r>
              <a:rPr lang="es-ES_tradnl" sz="2000" dirty="0">
                <a:latin typeface="Calibri" panose="020F0502020204030204" pitchFamily="34" charset="0"/>
                <a:ea typeface="Calibri" panose="020F0502020204030204" pitchFamily="34" charset="0"/>
                <a:cs typeface="Times New Roman" panose="02020603050405020304" pitchFamily="18" charset="0"/>
              </a:rPr>
              <a:t>. Hay pocos datos disponibles para los niveles séricos 25(OH)D más altos, especialmente respecto a los efectos a largo plazo de concentraciones crónicamente altas. Y, por un </a:t>
            </a:r>
            <a:r>
              <a:rPr lang="es-ES_tradnl" sz="2000" b="1" dirty="0">
                <a:solidFill>
                  <a:srgbClr val="FF3399"/>
                </a:solidFill>
                <a:latin typeface="Calibri" panose="020F0502020204030204" pitchFamily="34" charset="0"/>
                <a:ea typeface="Calibri" panose="020F0502020204030204" pitchFamily="34" charset="0"/>
                <a:cs typeface="Times New Roman" panose="02020603050405020304" pitchFamily="18" charset="0"/>
              </a:rPr>
              <a:t>uso racional del principio de precaución</a:t>
            </a:r>
            <a:r>
              <a:rPr lang="es-ES_tradnl" sz="2000" dirty="0">
                <a:solidFill>
                  <a:srgbClr val="FF3399"/>
                </a:solidFill>
                <a:latin typeface="Calibri" panose="020F0502020204030204" pitchFamily="34" charset="0"/>
                <a:ea typeface="Calibri" panose="020F0502020204030204" pitchFamily="34" charset="0"/>
                <a:cs typeface="Times New Roman" panose="02020603050405020304" pitchFamily="18" charset="0"/>
              </a:rPr>
              <a:t>, consideraron prudente recomendar que los niveles séricos de 25(OH)D superiores a 50 ng/ml deberían plantear inquietudes entre los médicos por los posibles efectos adversos</a:t>
            </a:r>
            <a:r>
              <a:rPr lang="es-ES_tradnl"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r>
              <a:rPr lang="es-ES_tradnl" sz="2000" dirty="0">
                <a:latin typeface="Calibri" panose="020F0502020204030204" pitchFamily="34" charset="0"/>
                <a:ea typeface="Calibri" panose="020F0502020204030204" pitchFamily="34" charset="0"/>
                <a:cs typeface="Times New Roman" panose="02020603050405020304" pitchFamily="18" charset="0"/>
              </a:rPr>
              <a:t>	Un resumen sencillo y útil de sus recomendaciones sobre los valores nutricionales de referencia para “personas sanas normales” de América del Norte puede verse en la </a:t>
            </a:r>
            <a:r>
              <a:rPr lang="es-ES_tradnl"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1</a:t>
            </a:r>
            <a:r>
              <a:rPr lang="es-ES_tradnl" sz="2000" dirty="0">
                <a:latin typeface="Calibri" panose="020F0502020204030204" pitchFamily="34" charset="0"/>
                <a:ea typeface="Calibri" panose="020F0502020204030204" pitchFamily="34" charset="0"/>
                <a:cs typeface="Times New Roman" panose="02020603050405020304" pitchFamily="18" charset="0"/>
              </a:rPr>
              <a:t>, asumiendo una exposición solar mínima o nula como condición. Estos valores no se refieren a personas con enfermedades específicas.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endParaRPr lang="es-ES" dirty="0"/>
          </a:p>
        </p:txBody>
      </p:sp>
    </p:spTree>
    <p:extLst>
      <p:ext uri="{BB962C8B-B14F-4D97-AF65-F5344CB8AC3E}">
        <p14:creationId xmlns:p14="http://schemas.microsoft.com/office/powerpoint/2010/main" val="36356488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8324" y="366471"/>
            <a:ext cx="10815352" cy="6125058"/>
          </a:xfrm>
        </p:spPr>
        <p:txBody>
          <a:bodyPr>
            <a:normAutofit/>
          </a:bodyPr>
          <a:lstStyle/>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C) POR SUBGRUPOS DE NIVEL DE 25-HIDROXIVITAMINA D EN EL INICIO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1º Subgrupos en fractura de Cadera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1) de 10 a 16 ng/ml.</a:t>
            </a:r>
            <a:r>
              <a:rPr lang="es-ES" sz="2000" dirty="0">
                <a:latin typeface="Calibri" panose="020F0502020204030204" pitchFamily="34" charset="0"/>
                <a:ea typeface="Calibri" panose="020F0502020204030204" pitchFamily="34" charset="0"/>
                <a:cs typeface="Times New Roman" panose="02020603050405020304" pitchFamily="18" charset="0"/>
              </a:rPr>
              <a:t> Tres estudios </a:t>
            </a:r>
            <a:r>
              <a:rPr lang="es-ES"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(11,14,17)</a:t>
            </a:r>
            <a:r>
              <a:rPr lang="es-ES" sz="2000" dirty="0">
                <a:latin typeface="Calibri" panose="020F0502020204030204" pitchFamily="34" charset="0"/>
                <a:ea typeface="Calibri" panose="020F0502020204030204" pitchFamily="34" charset="0"/>
                <a:cs typeface="Times New Roman" panose="02020603050405020304" pitchFamily="18" charset="0"/>
              </a:rPr>
              <a:t>, sin diferencia significativa, RR 1,13 (0,86-1,49)</a:t>
            </a: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2) de 16 a 20 ng/ml.</a:t>
            </a:r>
            <a:r>
              <a:rPr lang="es-ES" sz="2000" dirty="0">
                <a:latin typeface="Calibri" panose="020F0502020204030204" pitchFamily="34" charset="0"/>
                <a:ea typeface="Calibri" panose="020F0502020204030204" pitchFamily="34" charset="0"/>
                <a:cs typeface="Times New Roman" panose="02020603050405020304" pitchFamily="18" charset="0"/>
              </a:rPr>
              <a:t> Tres estudios </a:t>
            </a:r>
            <a:r>
              <a:rPr lang="es-ES"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(18,21,22)</a:t>
            </a:r>
            <a:r>
              <a:rPr lang="es-ES" sz="2000" dirty="0">
                <a:latin typeface="Calibri" panose="020F0502020204030204" pitchFamily="34" charset="0"/>
                <a:ea typeface="Calibri" panose="020F0502020204030204" pitchFamily="34" charset="0"/>
                <a:cs typeface="Times New Roman" panose="02020603050405020304" pitchFamily="18" charset="0"/>
              </a:rPr>
              <a:t>, sin diferencia significativa, RR 1,19 (0,88-1,60)</a:t>
            </a: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3) de 20 a 30 ng/ml.</a:t>
            </a:r>
            <a:r>
              <a:rPr lang="es-ES" sz="2000" dirty="0">
                <a:latin typeface="Calibri" panose="020F0502020204030204" pitchFamily="34" charset="0"/>
                <a:ea typeface="Calibri" panose="020F0502020204030204" pitchFamily="34" charset="0"/>
                <a:cs typeface="Times New Roman" panose="02020603050405020304" pitchFamily="18" charset="0"/>
              </a:rPr>
              <a:t> Cuatro estudios </a:t>
            </a:r>
            <a:r>
              <a:rPr lang="es-ES"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(12,20,24,26)</a:t>
            </a:r>
            <a:r>
              <a:rPr lang="es-ES" sz="2000" dirty="0">
                <a:latin typeface="Calibri" panose="020F0502020204030204" pitchFamily="34" charset="0"/>
                <a:ea typeface="Calibri" panose="020F0502020204030204" pitchFamily="34" charset="0"/>
                <a:cs typeface="Times New Roman" panose="02020603050405020304" pitchFamily="18" charset="0"/>
              </a:rPr>
              <a:t>, sin diferencia </a:t>
            </a:r>
            <a:r>
              <a:rPr lang="es-ES" sz="2000" dirty="0" err="1">
                <a:latin typeface="Calibri" panose="020F0502020204030204" pitchFamily="34" charset="0"/>
                <a:ea typeface="Calibri" panose="020F0502020204030204" pitchFamily="34" charset="0"/>
                <a:cs typeface="Times New Roman" panose="02020603050405020304" pitchFamily="18" charset="0"/>
              </a:rPr>
              <a:t>significat</a:t>
            </a:r>
            <a:r>
              <a:rPr lang="es-ES" sz="2000" dirty="0">
                <a:latin typeface="Calibri" panose="020F0502020204030204" pitchFamily="34" charset="0"/>
                <a:ea typeface="Calibri" panose="020F0502020204030204" pitchFamily="34" charset="0"/>
                <a:cs typeface="Times New Roman" panose="02020603050405020304" pitchFamily="18" charset="0"/>
              </a:rPr>
              <a:t>, RR 0,12 (0,01-2253)</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2º Subgrupos en fractura No Vertebral</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1) de 10 a 16 ng/ml.</a:t>
            </a:r>
            <a:r>
              <a:rPr lang="es-ES" sz="2000" dirty="0">
                <a:latin typeface="Calibri" panose="020F0502020204030204" pitchFamily="34" charset="0"/>
                <a:ea typeface="Calibri" panose="020F0502020204030204" pitchFamily="34" charset="0"/>
                <a:cs typeface="Times New Roman" panose="02020603050405020304" pitchFamily="18" charset="0"/>
              </a:rPr>
              <a:t> Un estudio </a:t>
            </a:r>
            <a:r>
              <a:rPr lang="es-ES"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(17)</a:t>
            </a:r>
            <a:r>
              <a:rPr lang="es-ES" sz="2000" dirty="0">
                <a:latin typeface="Calibri" panose="020F0502020204030204" pitchFamily="34" charset="0"/>
                <a:ea typeface="Calibri" panose="020F0502020204030204" pitchFamily="34" charset="0"/>
                <a:cs typeface="Times New Roman" panose="02020603050405020304" pitchFamily="18" charset="0"/>
              </a:rPr>
              <a:t>, sin diferencia significativa, RR 0,99 (,083-1,17)</a:t>
            </a: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2) de 16 a 20 ng/ml.</a:t>
            </a:r>
            <a:r>
              <a:rPr lang="es-ES" sz="2000" dirty="0">
                <a:latin typeface="Calibri" panose="020F0502020204030204" pitchFamily="34" charset="0"/>
                <a:ea typeface="Calibri" panose="020F0502020204030204" pitchFamily="34" charset="0"/>
                <a:cs typeface="Times New Roman" panose="02020603050405020304" pitchFamily="18" charset="0"/>
              </a:rPr>
              <a:t> Tres estudios </a:t>
            </a:r>
            <a:r>
              <a:rPr lang="es-ES"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(21,22,25)</a:t>
            </a:r>
            <a:r>
              <a:rPr lang="es-ES" sz="2000" dirty="0">
                <a:latin typeface="Calibri" panose="020F0502020204030204" pitchFamily="34" charset="0"/>
                <a:ea typeface="Calibri" panose="020F0502020204030204" pitchFamily="34" charset="0"/>
                <a:cs typeface="Times New Roman" panose="02020603050405020304" pitchFamily="18" charset="0"/>
              </a:rPr>
              <a:t>, sin diferencia significativa, 1,06 (0,87-1,29)</a:t>
            </a: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3) de 20 a 30 ng/ml.</a:t>
            </a:r>
            <a:r>
              <a:rPr lang="es-ES" sz="2000" dirty="0">
                <a:latin typeface="Calibri" panose="020F0502020204030204" pitchFamily="34" charset="0"/>
                <a:ea typeface="Calibri" panose="020F0502020204030204" pitchFamily="34" charset="0"/>
                <a:cs typeface="Times New Roman" panose="02020603050405020304" pitchFamily="18" charset="0"/>
              </a:rPr>
              <a:t> Cinco estudios </a:t>
            </a:r>
            <a:r>
              <a:rPr lang="es-ES" sz="2000" dirty="0">
                <a:solidFill>
                  <a:srgbClr val="0070C0"/>
                </a:solidFill>
                <a:latin typeface="Calibri" panose="020F0502020204030204" pitchFamily="34" charset="0"/>
                <a:ea typeface="Times New Roman" panose="02020603050405020304" pitchFamily="18" charset="0"/>
              </a:rPr>
              <a:t>(12,19,20,24,27)</a:t>
            </a:r>
            <a:r>
              <a:rPr lang="es-ES" sz="2000" dirty="0">
                <a:latin typeface="Calibri" panose="020F0502020204030204" pitchFamily="34" charset="0"/>
                <a:ea typeface="Calibri" panose="020F0502020204030204" pitchFamily="34" charset="0"/>
                <a:cs typeface="Times New Roman" panose="02020603050405020304" pitchFamily="18" charset="0"/>
              </a:rPr>
              <a:t>, sin diferencia </a:t>
            </a:r>
            <a:r>
              <a:rPr lang="es-ES" sz="2000" dirty="0" err="1">
                <a:latin typeface="Calibri" panose="020F0502020204030204" pitchFamily="34" charset="0"/>
                <a:ea typeface="Calibri" panose="020F0502020204030204" pitchFamily="34" charset="0"/>
                <a:cs typeface="Times New Roman" panose="02020603050405020304" pitchFamily="18" charset="0"/>
              </a:rPr>
              <a:t>significat</a:t>
            </a:r>
            <a:r>
              <a:rPr lang="es-ES" sz="2000" dirty="0">
                <a:latin typeface="Calibri" panose="020F0502020204030204" pitchFamily="34" charset="0"/>
                <a:ea typeface="Calibri" panose="020F0502020204030204" pitchFamily="34" charset="0"/>
                <a:cs typeface="Times New Roman" panose="02020603050405020304" pitchFamily="18" charset="0"/>
              </a:rPr>
              <a:t>, RR 1,07 (0,95-1,22)</a:t>
            </a:r>
            <a:endParaRPr lang="es-ES" sz="2000" dirty="0"/>
          </a:p>
        </p:txBody>
      </p:sp>
    </p:spTree>
    <p:extLst>
      <p:ext uri="{BB962C8B-B14F-4D97-AF65-F5344CB8AC3E}">
        <p14:creationId xmlns:p14="http://schemas.microsoft.com/office/powerpoint/2010/main" val="17884913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8324" y="366471"/>
            <a:ext cx="10815352" cy="6125058"/>
          </a:xfrm>
        </p:spPr>
        <p:txBody>
          <a:bodyPr>
            <a:normAutofit/>
          </a:bodyPr>
          <a:lstStyle/>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B) POR SUBGRUPOS DE LATITUD NORTE Y SUR</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1º Subgrupos en fractura de Cadera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1) de 0º a 45º.</a:t>
            </a:r>
            <a:r>
              <a:rPr lang="es-ES" sz="2000" dirty="0">
                <a:latin typeface="Calibri" panose="020F0502020204030204" pitchFamily="34" charset="0"/>
                <a:ea typeface="Calibri" panose="020F0502020204030204" pitchFamily="34" charset="0"/>
                <a:cs typeface="Times New Roman" panose="02020603050405020304" pitchFamily="18" charset="0"/>
              </a:rPr>
              <a:t> Cinco estudios </a:t>
            </a:r>
            <a:r>
              <a:rPr lang="es-ES"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(12,18, 21,23,24)</a:t>
            </a:r>
            <a:r>
              <a:rPr lang="es-ES" sz="2000" dirty="0">
                <a:latin typeface="Calibri" panose="020F0502020204030204" pitchFamily="34" charset="0"/>
                <a:ea typeface="Calibri" panose="020F0502020204030204" pitchFamily="34" charset="0"/>
                <a:cs typeface="Times New Roman" panose="02020603050405020304" pitchFamily="18" charset="0"/>
              </a:rPr>
              <a:t>, sin diferencia significativa, RR 1,01 (0,86-1,18)</a:t>
            </a: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2) de 45º a 90º.</a:t>
            </a:r>
            <a:r>
              <a:rPr lang="es-ES" sz="2000" dirty="0">
                <a:latin typeface="Calibri" panose="020F0502020204030204" pitchFamily="34" charset="0"/>
                <a:ea typeface="Calibri" panose="020F0502020204030204" pitchFamily="34" charset="0"/>
                <a:cs typeface="Times New Roman" panose="02020603050405020304" pitchFamily="18" charset="0"/>
              </a:rPr>
              <a:t> Nueve estudios </a:t>
            </a:r>
            <a:r>
              <a:rPr lang="es-ES"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(11, 13-17,20,22,26)</a:t>
            </a:r>
            <a:r>
              <a:rPr lang="es-ES" sz="2000" dirty="0">
                <a:latin typeface="Calibri" panose="020F0502020204030204" pitchFamily="34" charset="0"/>
                <a:ea typeface="Calibri" panose="020F0502020204030204" pitchFamily="34" charset="0"/>
                <a:cs typeface="Times New Roman" panose="02020603050405020304" pitchFamily="18" charset="0"/>
              </a:rPr>
              <a:t>, sin diferencia </a:t>
            </a:r>
            <a:r>
              <a:rPr lang="es-ES" sz="2000" dirty="0" err="1">
                <a:latin typeface="Calibri" panose="020F0502020204030204" pitchFamily="34" charset="0"/>
                <a:ea typeface="Calibri" panose="020F0502020204030204" pitchFamily="34" charset="0"/>
                <a:cs typeface="Times New Roman" panose="02020603050405020304" pitchFamily="18" charset="0"/>
              </a:rPr>
              <a:t>significat</a:t>
            </a:r>
            <a:r>
              <a:rPr lang="es-ES" sz="2000" dirty="0">
                <a:latin typeface="Calibri" panose="020F0502020204030204" pitchFamily="34" charset="0"/>
                <a:ea typeface="Calibri" panose="020F0502020204030204" pitchFamily="34" charset="0"/>
                <a:cs typeface="Times New Roman" panose="02020603050405020304" pitchFamily="18" charset="0"/>
              </a:rPr>
              <a:t>, RR 1,01 (0,86-1,18)</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2º Subgrupos en fractura No Vertebral</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1) de 0º a 45º.</a:t>
            </a:r>
            <a:r>
              <a:rPr lang="es-ES" sz="2000" dirty="0">
                <a:latin typeface="Calibri" panose="020F0502020204030204" pitchFamily="34" charset="0"/>
                <a:ea typeface="Calibri" panose="020F0502020204030204" pitchFamily="34" charset="0"/>
                <a:cs typeface="Times New Roman" panose="02020603050405020304" pitchFamily="18" charset="0"/>
              </a:rPr>
              <a:t> Cinco estudios </a:t>
            </a:r>
            <a:r>
              <a:rPr lang="es-ES"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(12, 21-23,24,27)</a:t>
            </a:r>
            <a:r>
              <a:rPr lang="es-ES" sz="2000" dirty="0">
                <a:latin typeface="Calibri" panose="020F0502020204030204" pitchFamily="34" charset="0"/>
                <a:ea typeface="Calibri" panose="020F0502020204030204" pitchFamily="34" charset="0"/>
                <a:cs typeface="Times New Roman" panose="02020603050405020304" pitchFamily="18" charset="0"/>
              </a:rPr>
              <a:t>, sin diferencia significativa, RR 1,11 (0,95-1,30)</a:t>
            </a: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2) de 45º a 90º.</a:t>
            </a:r>
            <a:r>
              <a:rPr lang="es-ES" sz="2000" dirty="0">
                <a:latin typeface="Calibri" panose="020F0502020204030204" pitchFamily="34" charset="0"/>
                <a:ea typeface="Calibri" panose="020F0502020204030204" pitchFamily="34" charset="0"/>
                <a:cs typeface="Times New Roman" panose="02020603050405020304" pitchFamily="18" charset="0"/>
              </a:rPr>
              <a:t> Ocho estudios </a:t>
            </a:r>
            <a:r>
              <a:rPr lang="es-E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(13-15,17,19,20,22,25)</a:t>
            </a:r>
            <a:r>
              <a:rPr lang="es-ES" sz="2000" dirty="0">
                <a:latin typeface="Calibri" panose="020F0502020204030204" pitchFamily="34" charset="0"/>
                <a:ea typeface="Calibri" panose="020F0502020204030204" pitchFamily="34" charset="0"/>
                <a:cs typeface="Times New Roman" panose="02020603050405020304" pitchFamily="18" charset="0"/>
              </a:rPr>
              <a:t>, sin diferencia </a:t>
            </a:r>
            <a:r>
              <a:rPr lang="es-ES" sz="2000" dirty="0" err="1">
                <a:latin typeface="Calibri" panose="020F0502020204030204" pitchFamily="34" charset="0"/>
                <a:ea typeface="Calibri" panose="020F0502020204030204" pitchFamily="34" charset="0"/>
                <a:cs typeface="Times New Roman" panose="02020603050405020304" pitchFamily="18" charset="0"/>
              </a:rPr>
              <a:t>significat</a:t>
            </a:r>
            <a:r>
              <a:rPr lang="es-ES" sz="2000" dirty="0">
                <a:latin typeface="Calibri" panose="020F0502020204030204" pitchFamily="34" charset="0"/>
                <a:ea typeface="Calibri" panose="020F0502020204030204" pitchFamily="34" charset="0"/>
                <a:cs typeface="Times New Roman" panose="02020603050405020304" pitchFamily="18" charset="0"/>
              </a:rPr>
              <a:t>, RR 1,01 (0,86-1,18)</a:t>
            </a:r>
          </a:p>
          <a:p>
            <a:pPr algn="just">
              <a:spcAft>
                <a:spcPts val="0"/>
              </a:spcAft>
            </a:pPr>
            <a:endParaRPr lang="es-ES" sz="2000" dirty="0"/>
          </a:p>
        </p:txBody>
      </p:sp>
    </p:spTree>
    <p:extLst>
      <p:ext uri="{BB962C8B-B14F-4D97-AF65-F5344CB8AC3E}">
        <p14:creationId xmlns:p14="http://schemas.microsoft.com/office/powerpoint/2010/main" val="30072721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8324" y="366471"/>
            <a:ext cx="10815352" cy="6125058"/>
          </a:xfrm>
        </p:spPr>
        <p:txBody>
          <a:bodyPr>
            <a:normAutofit/>
          </a:bodyPr>
          <a:lstStyle/>
          <a:p>
            <a:pPr algn="just">
              <a:lnSpc>
                <a:spcPct val="100000"/>
              </a:lnSpc>
              <a:spcAft>
                <a:spcPts val="0"/>
              </a:spcAft>
            </a:pPr>
            <a:r>
              <a:rPr lang="es-ES_tradnl" sz="2000" b="1" dirty="0">
                <a:solidFill>
                  <a:srgbClr val="CC0099"/>
                </a:solidFill>
                <a:latin typeface="Calibri" panose="020F0502020204030204" pitchFamily="34" charset="0"/>
                <a:ea typeface="Calibri" panose="020F0502020204030204" pitchFamily="34" charset="0"/>
                <a:cs typeface="Times New Roman" panose="02020603050405020304" pitchFamily="18" charset="0"/>
              </a:rPr>
              <a:t>RESULTADOS DE EFECTOS ADVERSOS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_tradnl" sz="2000" b="1" dirty="0">
                <a:solidFill>
                  <a:srgbClr val="CC0099"/>
                </a:solidFill>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_tradnl" sz="2000" dirty="0">
                <a:latin typeface="Calibri" panose="020F0502020204030204" pitchFamily="34" charset="0"/>
                <a:ea typeface="Calibri" panose="020F0502020204030204" pitchFamily="34" charset="0"/>
                <a:cs typeface="Times New Roman" panose="02020603050405020304" pitchFamily="18" charset="0"/>
              </a:rPr>
              <a:t>Ningún efecto adverso grave relacionado con los suplementos fue informado por ninguno de los ensayos clínicos incluidos.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p>
        </p:txBody>
      </p:sp>
    </p:spTree>
    <p:extLst>
      <p:ext uri="{BB962C8B-B14F-4D97-AF65-F5344CB8AC3E}">
        <p14:creationId xmlns:p14="http://schemas.microsoft.com/office/powerpoint/2010/main" val="1182403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8324" y="366471"/>
            <a:ext cx="10815352" cy="6125058"/>
          </a:xfrm>
        </p:spPr>
        <p:txBody>
          <a:bodyPr>
            <a:normAutofit/>
          </a:bodyPr>
          <a:lstStyle/>
          <a:p>
            <a:pPr algn="just">
              <a:lnSpc>
                <a:spcPct val="100000"/>
              </a:lnSpc>
              <a:spcAft>
                <a:spcPts val="0"/>
              </a:spcAft>
            </a:pPr>
            <a:r>
              <a:rPr lang="es-ES_tradnl" b="1" dirty="0">
                <a:solidFill>
                  <a:srgbClr val="CC0099"/>
                </a:solidFill>
                <a:latin typeface="Calibri" panose="020F0502020204030204" pitchFamily="34" charset="0"/>
                <a:ea typeface="Calibri" panose="020F0502020204030204" pitchFamily="34" charset="0"/>
                <a:cs typeface="Times New Roman" panose="02020603050405020304" pitchFamily="18" charset="0"/>
              </a:rPr>
              <a:t>DISCUSIÓN</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De todos los resultados en salud buscados, nuestro reanálisis ha encontrado datos de mortalidad por todas las causas, fracturas de cadera y fracturas no vertebrales.</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En ninguno de los tres resultados en salud hemos encontrado diferencias estadísticamente significativas</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lo cual es consistente con los similares resultados encontrados en la más reciente Revisión Sistemática del US </a:t>
            </a:r>
            <a:r>
              <a:rPr lang="es-ES" sz="2000" dirty="0" err="1">
                <a:solidFill>
                  <a:srgbClr val="00B0F0"/>
                </a:solidFill>
                <a:latin typeface="Calibri" panose="020F0502020204030204" pitchFamily="34" charset="0"/>
                <a:ea typeface="Calibri" panose="020F0502020204030204" pitchFamily="34" charset="0"/>
                <a:cs typeface="Times New Roman" panose="02020603050405020304" pitchFamily="18" charset="0"/>
              </a:rPr>
              <a:t>Preventive</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r>
              <a:rPr lang="es-ES" sz="2000" dirty="0" err="1">
                <a:solidFill>
                  <a:srgbClr val="00B0F0"/>
                </a:solidFill>
                <a:latin typeface="Calibri" panose="020F0502020204030204" pitchFamily="34" charset="0"/>
                <a:ea typeface="Calibri" panose="020F0502020204030204" pitchFamily="34" charset="0"/>
                <a:cs typeface="Times New Roman" panose="02020603050405020304" pitchFamily="18" charset="0"/>
              </a:rPr>
              <a:t>Services</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r>
              <a:rPr lang="es-ES" sz="2000" dirty="0" err="1">
                <a:solidFill>
                  <a:srgbClr val="00B0F0"/>
                </a:solidFill>
                <a:latin typeface="Calibri" panose="020F0502020204030204" pitchFamily="34" charset="0"/>
                <a:ea typeface="Calibri" panose="020F0502020204030204" pitchFamily="34" charset="0"/>
                <a:cs typeface="Times New Roman" panose="02020603050405020304" pitchFamily="18" charset="0"/>
              </a:rPr>
              <a:t>Tak</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r>
              <a:rPr lang="es-ES" sz="2000" dirty="0" err="1">
                <a:solidFill>
                  <a:srgbClr val="00B0F0"/>
                </a:solidFill>
                <a:latin typeface="Calibri" panose="020F0502020204030204" pitchFamily="34" charset="0"/>
                <a:ea typeface="Calibri" panose="020F0502020204030204" pitchFamily="34" charset="0"/>
                <a:cs typeface="Times New Roman" panose="02020603050405020304" pitchFamily="18" charset="0"/>
              </a:rPr>
              <a:t>Force</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(Equipo de Trabajo de Servicios Preventivos de Estados Unidos) </a:t>
            </a:r>
            <a:r>
              <a:rPr lang="es-ES" sz="1600" dirty="0">
                <a:solidFill>
                  <a:srgbClr val="0070C0"/>
                </a:solidFill>
                <a:latin typeface="Calibri" panose="020F0502020204030204" pitchFamily="34" charset="0"/>
                <a:ea typeface="Calibri" panose="020F0502020204030204" pitchFamily="34" charset="0"/>
                <a:cs typeface="Times New Roman" panose="02020603050405020304" pitchFamily="18" charset="0"/>
              </a:rPr>
              <a:t>(29).</a:t>
            </a:r>
            <a:r>
              <a:rPr lang="es-ES" sz="2000" dirty="0">
                <a:latin typeface="Calibri" panose="020F0502020204030204" pitchFamily="34" charset="0"/>
                <a:ea typeface="Calibri" panose="020F0502020204030204" pitchFamily="34" charset="0"/>
                <a:cs typeface="Times New Roman" panose="02020603050405020304" pitchFamily="18" charset="0"/>
              </a:rPr>
              <a:t> Es de destacar que las recomendaciones de USPSTF se aplican solo a adultos que viven en la comunidad y asintomáticos que no tienen osteoporosis o deficiencia de Vitamina D o tienen un alto riesgo de fractura. Por lo tanto, para pacientes con mayor riesgo de osteoporosis, aquellos con deficiencia de Vitamina D, o ambos, sigue siendo razonable considerar la administración de suplementos de Vitamina D (800-1000 UI /día o más) </a:t>
            </a:r>
            <a:r>
              <a:rPr lang="es-ES" sz="1600" dirty="0">
                <a:solidFill>
                  <a:srgbClr val="0070C0"/>
                </a:solidFill>
                <a:latin typeface="Calibri" panose="020F0502020204030204" pitchFamily="34" charset="0"/>
                <a:ea typeface="Calibri" panose="020F0502020204030204" pitchFamily="34" charset="0"/>
                <a:cs typeface="Times New Roman" panose="02020603050405020304" pitchFamily="18" charset="0"/>
              </a:rPr>
              <a:t>(30)</a:t>
            </a:r>
            <a:r>
              <a:rPr lang="es-ES" sz="2000" dirty="0">
                <a:latin typeface="Calibri" panose="020F0502020204030204" pitchFamily="34" charset="0"/>
                <a:ea typeface="Calibri" panose="020F0502020204030204" pitchFamily="34" charset="0"/>
                <a:cs typeface="Times New Roman" panose="02020603050405020304" pitchFamily="18"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p>
        </p:txBody>
      </p:sp>
    </p:spTree>
    <p:extLst>
      <p:ext uri="{BB962C8B-B14F-4D97-AF65-F5344CB8AC3E}">
        <p14:creationId xmlns:p14="http://schemas.microsoft.com/office/powerpoint/2010/main" val="3766492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8324" y="732942"/>
            <a:ext cx="10815352" cy="6125058"/>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u="sng" dirty="0">
                <a:solidFill>
                  <a:srgbClr val="FF0066"/>
                </a:solidFill>
                <a:latin typeface="Calibri" panose="020F0502020204030204" pitchFamily="34" charset="0"/>
                <a:ea typeface="Calibri" panose="020F0502020204030204" pitchFamily="34" charset="0"/>
                <a:cs typeface="Times New Roman" panose="02020603050405020304" pitchFamily="18" charset="0"/>
              </a:rPr>
              <a:t>Entre las limitaciones </a:t>
            </a:r>
            <a:r>
              <a:rPr lang="es-ES" sz="2000" dirty="0">
                <a:latin typeface="Calibri" panose="020F0502020204030204" pitchFamily="34" charset="0"/>
                <a:ea typeface="Calibri" panose="020F0502020204030204" pitchFamily="34" charset="0"/>
                <a:cs typeface="Times New Roman" panose="02020603050405020304" pitchFamily="18" charset="0"/>
              </a:rPr>
              <a:t>de un reanálisis como el nuestro hay que citar que nosotros no hemos obtenido los 17 estudios tras practicar nuestra propia revisión sistemática, sino que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hemos asumido la eficacia del motor de búsqueda de Zhao et al</a:t>
            </a:r>
            <a:r>
              <a:rPr lang="es-ES" sz="2000" dirty="0">
                <a:latin typeface="Calibri" panose="020F0502020204030204" pitchFamily="34" charset="0"/>
                <a:ea typeface="Calibri" panose="020F0502020204030204" pitchFamily="34" charset="0"/>
                <a:cs typeface="Times New Roman" panose="02020603050405020304" pitchFamily="18" charset="0"/>
              </a:rPr>
              <a:t>, si bien estimamos que no habríamos tenido diferencias sustanciales con ellos, incluso excluyendo los dos ensayos clínicos con un seguimiento menor a 1 año.</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u="sng" dirty="0">
                <a:solidFill>
                  <a:srgbClr val="669900"/>
                </a:solidFill>
                <a:latin typeface="Calibri" panose="020F0502020204030204" pitchFamily="34" charset="0"/>
                <a:ea typeface="Calibri" panose="020F0502020204030204" pitchFamily="34" charset="0"/>
                <a:cs typeface="Times New Roman" panose="02020603050405020304" pitchFamily="18" charset="0"/>
              </a:rPr>
              <a:t>La fortaleza</a:t>
            </a:r>
            <a:r>
              <a:rPr lang="es-ES" sz="2000" dirty="0">
                <a:solidFill>
                  <a:srgbClr val="6699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de nuestro reanálisis </a:t>
            </a:r>
            <a:r>
              <a:rPr lang="es-ES" sz="2000" dirty="0">
                <a:solidFill>
                  <a:srgbClr val="99CC00"/>
                </a:solidFill>
                <a:latin typeface="Calibri" panose="020F0502020204030204" pitchFamily="34" charset="0"/>
                <a:ea typeface="Calibri" panose="020F0502020204030204" pitchFamily="34" charset="0"/>
                <a:cs typeface="Times New Roman" panose="02020603050405020304" pitchFamily="18" charset="0"/>
              </a:rPr>
              <a:t>es la graduación, mediante la metodología GRADE, de la validez de las evidencias de cada resultado en salud</a:t>
            </a:r>
            <a:r>
              <a:rPr lang="es-ES" sz="2000" dirty="0">
                <a:solidFill>
                  <a:srgbClr val="6699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y el cálculo de la magnitud (y precisión) del efecto hasta el NNT por año de cada una de las variables de resultados en salud de las que había datos</a:t>
            </a:r>
            <a:r>
              <a:rPr lang="es-ES" sz="2000" dirty="0">
                <a:latin typeface="Calibri" panose="020F0502020204030204" pitchFamily="34" charset="0"/>
                <a:ea typeface="Calibri" panose="020F0502020204030204" pitchFamily="34" charset="0"/>
                <a:cs typeface="Times New Roman" panose="02020603050405020304" pitchFamily="18" charset="0"/>
              </a:rPr>
              <a:t>. Está justificada nuestra inversión adicional de tiempo y recursos porque sin conocer la validez, la magnitud y la precisión, no puede estimarse la relevancia clínica, y por tanto es problemático y difícil hacer alguna recomendación, entre otras razones porque no puede situarse en una escala de prioridades. </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p>
        </p:txBody>
      </p:sp>
    </p:spTree>
    <p:extLst>
      <p:ext uri="{BB962C8B-B14F-4D97-AF65-F5344CB8AC3E}">
        <p14:creationId xmlns:p14="http://schemas.microsoft.com/office/powerpoint/2010/main" val="2404699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8324" y="366471"/>
            <a:ext cx="10815352" cy="6125058"/>
          </a:xfrm>
        </p:spPr>
        <p:txBody>
          <a:bodyPr>
            <a:normAutofit/>
          </a:bodyPr>
          <a:lstStyle/>
          <a:p>
            <a:pPr algn="just">
              <a:lnSpc>
                <a:spcPct val="100000"/>
              </a:lnSpc>
              <a:spcAft>
                <a:spcPts val="0"/>
              </a:spcAft>
            </a:pPr>
            <a:r>
              <a:rPr lang="es-ES_tradnl" sz="2000" dirty="0">
                <a:latin typeface="Calibri" panose="020F0502020204030204" pitchFamily="34" charset="0"/>
                <a:ea typeface="Calibri" panose="020F0502020204030204" pitchFamily="34" charset="0"/>
                <a:cs typeface="Times New Roman" panose="02020603050405020304" pitchFamily="18" charset="0"/>
              </a:rPr>
              <a:t>	Estos resultados </a:t>
            </a:r>
            <a:r>
              <a:rPr lang="es-ES_tradnl" sz="2000" b="1" dirty="0">
                <a:solidFill>
                  <a:srgbClr val="FF6600"/>
                </a:solidFill>
                <a:latin typeface="Calibri" panose="020F0502020204030204" pitchFamily="34" charset="0"/>
                <a:ea typeface="Calibri" panose="020F0502020204030204" pitchFamily="34" charset="0"/>
                <a:cs typeface="Times New Roman" panose="02020603050405020304" pitchFamily="18" charset="0"/>
              </a:rPr>
              <a:t>no parecen justificar el screening de 25(OH)D</a:t>
            </a:r>
            <a:r>
              <a:rPr lang="es-ES_tradnl" sz="2000" dirty="0">
                <a:solidFill>
                  <a:srgbClr val="FF6600"/>
                </a:solidFill>
                <a:latin typeface="Calibri" panose="020F0502020204030204" pitchFamily="34" charset="0"/>
                <a:ea typeface="Calibri" panose="020F0502020204030204" pitchFamily="34" charset="0"/>
                <a:cs typeface="Times New Roman" panose="02020603050405020304" pitchFamily="18" charset="0"/>
              </a:rPr>
              <a:t> en sangre en personas sanas </a:t>
            </a:r>
            <a:r>
              <a:rPr lang="es-ES" sz="2000" dirty="0">
                <a:solidFill>
                  <a:srgbClr val="FF6600"/>
                </a:solidFill>
                <a:latin typeface="Calibri" panose="020F0502020204030204" pitchFamily="34" charset="0"/>
                <a:ea typeface="Calibri" panose="020F0502020204030204" pitchFamily="34" charset="0"/>
                <a:cs typeface="Times New Roman" panose="02020603050405020304" pitchFamily="18" charset="0"/>
              </a:rPr>
              <a:t>que viven en la comunidad, independientes para las actividades de la vida diaria, capacitados para hacer ejercicio, con algún factor de riesgo de fracturas, con promedios de edad de 69 a 78 años. </a:t>
            </a:r>
            <a:endParaRPr lang="es-ES" dirty="0">
              <a:solidFill>
                <a:srgbClr val="FF66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El nivel sérico de 25(OH)D de 20 ng/ml corresponde aproximadamente a las necesidades del 97,5% de personas normales sanas mayores de 20 años. La mortalidades específicas por causa CV, por cáncer, por enfermedades infecciosas y por casusas externas, tomando como referencia el cuartil 4º, de &gt; 32,1 ng/ml, tras ajustar por las covariables, no se encontraron diferencias estadísticamente significativas en ninguna de las tres causas específicas respecto a los otros tres cuartiles; a saber: cuartil 3º, de 24,4-32,1 ng/ml; cuartil 2º, de 17,8-24,3 ng/ml; y cuartil 1º, de &lt; 17,8 ng/ml. La mortalidad por todas las causas sólo encuentra diferencia estadísticamente significativa entre el cuartil 4º, de 32,1 ng/ml frente al cuartil 1º, de &lt;17,8 ng/ml, pero no frente al cuartil 3º, de 24,4-32,1 ng/ml; cuartil 2º, de 17,8-24,3 ng/ml.</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9900CC"/>
                </a:solidFill>
                <a:latin typeface="Calibri" panose="020F0502020204030204" pitchFamily="34" charset="0"/>
                <a:ea typeface="Calibri" panose="020F0502020204030204" pitchFamily="34" charset="0"/>
                <a:cs typeface="Times New Roman" panose="02020603050405020304" pitchFamily="18" charset="0"/>
              </a:rPr>
              <a:t>Los valores de referencia de los laboratorios de análisis clínicos deben revisar </a:t>
            </a:r>
            <a:r>
              <a:rPr lang="es-ES" sz="2000" dirty="0">
                <a:latin typeface="Calibri" panose="020F0502020204030204" pitchFamily="34" charset="0"/>
                <a:ea typeface="Calibri" panose="020F0502020204030204" pitchFamily="34" charset="0"/>
                <a:cs typeface="Times New Roman" panose="02020603050405020304" pitchFamily="18" charset="0"/>
              </a:rPr>
              <a:t>los puntos de corte de la normalidad sobre los que informan las categorías de referencia: pues están informando como déficit moderado de 10 a 29 ng/ml, y como valores recomendados de 30 a 100 ng/ml, sin respaldar las razones.</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p>
        </p:txBody>
      </p:sp>
    </p:spTree>
    <p:extLst>
      <p:ext uri="{BB962C8B-B14F-4D97-AF65-F5344CB8AC3E}">
        <p14:creationId xmlns:p14="http://schemas.microsoft.com/office/powerpoint/2010/main" val="26756068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8324" y="366471"/>
            <a:ext cx="10815352" cy="6125058"/>
          </a:xfrm>
        </p:spPr>
        <p:txBody>
          <a:bodyPr>
            <a:normAutofit/>
          </a:bodyPr>
          <a:lstStyle/>
          <a:p>
            <a:pPr algn="just">
              <a:lnSpc>
                <a:spcPct val="100000"/>
              </a:lnSpc>
              <a:spcAft>
                <a:spcPts val="0"/>
              </a:spcAft>
            </a:pPr>
            <a:r>
              <a:rPr lang="es-ES_tradnl" b="1" dirty="0">
                <a:solidFill>
                  <a:srgbClr val="CC0099"/>
                </a:solidFill>
                <a:latin typeface="Calibri" panose="020F0502020204030204" pitchFamily="34" charset="0"/>
                <a:ea typeface="Calibri" panose="020F0502020204030204" pitchFamily="34" charset="0"/>
                <a:cs typeface="Times New Roman" panose="02020603050405020304" pitchFamily="18" charset="0"/>
              </a:rPr>
              <a:t>CONCLUSIONES</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_tradnl" sz="800" b="1" dirty="0">
                <a:solidFill>
                  <a:srgbClr val="CC0099"/>
                </a:solidFill>
                <a:latin typeface="Calibri" panose="020F0502020204030204" pitchFamily="34" charset="0"/>
                <a:ea typeface="Calibri" panose="020F0502020204030204" pitchFamily="34" charset="0"/>
                <a:cs typeface="Times New Roman" panose="02020603050405020304" pitchFamily="18" charset="0"/>
              </a:rPr>
              <a:t> </a:t>
            </a:r>
            <a:endParaRPr lang="es-ES"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Con una </a:t>
            </a:r>
            <a:r>
              <a:rPr lang="es-ES" sz="2000" dirty="0">
                <a:solidFill>
                  <a:srgbClr val="669900"/>
                </a:solidFill>
                <a:latin typeface="Calibri" panose="020F0502020204030204" pitchFamily="34" charset="0"/>
                <a:ea typeface="Calibri" panose="020F0502020204030204" pitchFamily="34" charset="0"/>
                <a:cs typeface="Times New Roman" panose="02020603050405020304" pitchFamily="18" charset="0"/>
              </a:rPr>
              <a:t>validez de evidencia Alta-Moderada</a:t>
            </a:r>
            <a:r>
              <a:rPr lang="es-ES" sz="2000" dirty="0">
                <a:latin typeface="Calibri" panose="020F0502020204030204" pitchFamily="34" charset="0"/>
                <a:ea typeface="Calibri" panose="020F0502020204030204" pitchFamily="34" charset="0"/>
                <a:cs typeface="Times New Roman" panose="02020603050405020304" pitchFamily="18" charset="0"/>
              </a:rPr>
              <a:t>, para personas con un promedio de 73,2 años de edad, que viven en la comunidad, independientes para las actividades de la vida diaria, capacitados para hacer ejercicio, con algún factor de riesgo de fracturas, los suplementos de los suplementos de Vitamina D con o sin Calcio adicional no reducen el porcentaje de </a:t>
            </a:r>
            <a:r>
              <a:rPr lang="es-ES" sz="2000" b="1" dirty="0">
                <a:solidFill>
                  <a:srgbClr val="FF6600"/>
                </a:solidFill>
                <a:latin typeface="Calibri" panose="020F0502020204030204" pitchFamily="34" charset="0"/>
                <a:ea typeface="Calibri" panose="020F0502020204030204" pitchFamily="34" charset="0"/>
                <a:cs typeface="Times New Roman" panose="02020603050405020304" pitchFamily="18" charset="0"/>
              </a:rPr>
              <a:t>Muertes por todas las causas</a:t>
            </a:r>
            <a:r>
              <a:rPr lang="es-ES" sz="2000" dirty="0">
                <a:solidFill>
                  <a:srgbClr val="FF6600"/>
                </a:solidFill>
                <a:latin typeface="Calibri" panose="020F0502020204030204" pitchFamily="34" charset="0"/>
                <a:ea typeface="Calibri" panose="020F0502020204030204" pitchFamily="34" charset="0"/>
                <a:cs typeface="Times New Roman" panose="02020603050405020304" pitchFamily="18" charset="0"/>
              </a:rPr>
              <a:t> en 3,3 años de seguimiento</a:t>
            </a:r>
            <a:r>
              <a:rPr lang="es-ES" sz="2000" dirty="0">
                <a:latin typeface="Calibri" panose="020F0502020204030204" pitchFamily="34" charset="0"/>
                <a:ea typeface="Calibri" panose="020F0502020204030204" pitchFamily="34" charset="0"/>
                <a:cs typeface="Times New Roman" panose="02020603050405020304" pitchFamily="18"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800" dirty="0">
                <a:latin typeface="Calibri" panose="020F0502020204030204" pitchFamily="34" charset="0"/>
                <a:ea typeface="Calibri" panose="020F0502020204030204" pitchFamily="34" charset="0"/>
                <a:cs typeface="Times New Roman" panose="02020603050405020304" pitchFamily="18" charset="0"/>
              </a:rPr>
              <a:t> </a:t>
            </a:r>
            <a:endParaRPr lang="es-ES"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Con una </a:t>
            </a:r>
            <a:r>
              <a:rPr lang="es-ES" sz="2000" dirty="0">
                <a:solidFill>
                  <a:srgbClr val="FF3399"/>
                </a:solidFill>
                <a:latin typeface="Calibri" panose="020F0502020204030204" pitchFamily="34" charset="0"/>
                <a:ea typeface="Calibri" panose="020F0502020204030204" pitchFamily="34" charset="0"/>
                <a:cs typeface="Times New Roman" panose="02020603050405020304" pitchFamily="18" charset="0"/>
              </a:rPr>
              <a:t>validez de evidencia Baja</a:t>
            </a:r>
            <a:r>
              <a:rPr lang="es-ES" sz="2000" dirty="0">
                <a:latin typeface="Calibri" panose="020F0502020204030204" pitchFamily="34" charset="0"/>
                <a:ea typeface="Calibri" panose="020F0502020204030204" pitchFamily="34" charset="0"/>
                <a:cs typeface="Times New Roman" panose="02020603050405020304" pitchFamily="18" charset="0"/>
              </a:rPr>
              <a:t>, para personas con un promedio de 77,9 años de edad, que viven en la comunidad, independientes para las actividades de la vida diaria, capacitados para hacer ejercicio, con algún factor de riesgo de fracturas, los suplementos de Vitamina D no reducen el porcentaje de </a:t>
            </a:r>
            <a:r>
              <a:rPr lang="es-ES" sz="2000" b="1" dirty="0">
                <a:solidFill>
                  <a:srgbClr val="FF6600"/>
                </a:solidFill>
                <a:latin typeface="Calibri" panose="020F0502020204030204" pitchFamily="34" charset="0"/>
                <a:ea typeface="Calibri" panose="020F0502020204030204" pitchFamily="34" charset="0"/>
                <a:cs typeface="Times New Roman" panose="02020603050405020304" pitchFamily="18" charset="0"/>
              </a:rPr>
              <a:t>Fracturas de Cadera</a:t>
            </a:r>
            <a:r>
              <a:rPr lang="es-ES" sz="2000" dirty="0">
                <a:solidFill>
                  <a:srgbClr val="FF6600"/>
                </a:solidFill>
                <a:latin typeface="Calibri" panose="020F0502020204030204" pitchFamily="34" charset="0"/>
                <a:ea typeface="Calibri" panose="020F0502020204030204" pitchFamily="34" charset="0"/>
                <a:cs typeface="Times New Roman" panose="02020603050405020304" pitchFamily="18" charset="0"/>
              </a:rPr>
              <a:t> en 3,4 años de seguimiento</a:t>
            </a: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Con una </a:t>
            </a:r>
            <a:r>
              <a:rPr lang="es-ES" sz="2000" dirty="0">
                <a:solidFill>
                  <a:srgbClr val="99CC00"/>
                </a:solidFill>
                <a:latin typeface="Calibri" panose="020F0502020204030204" pitchFamily="34" charset="0"/>
                <a:ea typeface="Calibri" panose="020F0502020204030204" pitchFamily="34" charset="0"/>
                <a:cs typeface="Times New Roman" panose="02020603050405020304" pitchFamily="18" charset="0"/>
              </a:rPr>
              <a:t>validez de evidencia Moderada</a:t>
            </a:r>
            <a:r>
              <a:rPr lang="es-ES" sz="2000" dirty="0">
                <a:latin typeface="Calibri" panose="020F0502020204030204" pitchFamily="34" charset="0"/>
                <a:ea typeface="Calibri" panose="020F0502020204030204" pitchFamily="34" charset="0"/>
                <a:cs typeface="Times New Roman" panose="02020603050405020304" pitchFamily="18" charset="0"/>
              </a:rPr>
              <a:t>, para personas con un promedio de 69,1 años de edad, que viven en la comunidad, independientes para las actividades de la vida diaria, capacitados para hacer ejercicio, con algún factor de riesgo de fracturas, los suplementos de Vitamina D con Calcio adicional no reducen el porcentaje de </a:t>
            </a:r>
            <a:r>
              <a:rPr lang="es-ES" sz="2000" b="1" dirty="0">
                <a:solidFill>
                  <a:srgbClr val="FF6600"/>
                </a:solidFill>
                <a:latin typeface="Calibri" panose="020F0502020204030204" pitchFamily="34" charset="0"/>
                <a:ea typeface="Calibri" panose="020F0502020204030204" pitchFamily="34" charset="0"/>
                <a:cs typeface="Times New Roman" panose="02020603050405020304" pitchFamily="18" charset="0"/>
              </a:rPr>
              <a:t>Fracturas de Cadera</a:t>
            </a:r>
            <a:r>
              <a:rPr lang="es-ES" sz="2000" dirty="0">
                <a:solidFill>
                  <a:srgbClr val="FF6600"/>
                </a:solidFill>
                <a:latin typeface="Calibri" panose="020F0502020204030204" pitchFamily="34" charset="0"/>
                <a:ea typeface="Calibri" panose="020F0502020204030204" pitchFamily="34" charset="0"/>
                <a:cs typeface="Times New Roman" panose="02020603050405020304" pitchFamily="18" charset="0"/>
              </a:rPr>
              <a:t> en 4,7 años de seguimiento</a:t>
            </a:r>
            <a:r>
              <a:rPr lang="es-ES" sz="2000" dirty="0">
                <a:latin typeface="Calibri" panose="020F0502020204030204" pitchFamily="34" charset="0"/>
                <a:ea typeface="Calibri" panose="020F0502020204030204" pitchFamily="34" charset="0"/>
                <a:cs typeface="Times New Roman" panose="02020603050405020304" pitchFamily="18"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p>
        </p:txBody>
      </p:sp>
    </p:spTree>
    <p:extLst>
      <p:ext uri="{BB962C8B-B14F-4D97-AF65-F5344CB8AC3E}">
        <p14:creationId xmlns:p14="http://schemas.microsoft.com/office/powerpoint/2010/main" val="21164387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8324" y="366471"/>
            <a:ext cx="10815352" cy="6125058"/>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Con una </a:t>
            </a:r>
            <a:r>
              <a:rPr lang="es-ES" sz="2000" dirty="0">
                <a:solidFill>
                  <a:srgbClr val="99CC00"/>
                </a:solidFill>
                <a:latin typeface="Calibri" panose="020F0502020204030204" pitchFamily="34" charset="0"/>
                <a:ea typeface="Calibri" panose="020F0502020204030204" pitchFamily="34" charset="0"/>
                <a:cs typeface="Times New Roman" panose="02020603050405020304" pitchFamily="18" charset="0"/>
              </a:rPr>
              <a:t>validez de evidencia Moderada</a:t>
            </a:r>
            <a:r>
              <a:rPr lang="es-ES" sz="2000" dirty="0">
                <a:latin typeface="Calibri" panose="020F0502020204030204" pitchFamily="34" charset="0"/>
                <a:ea typeface="Calibri" panose="020F0502020204030204" pitchFamily="34" charset="0"/>
                <a:cs typeface="Times New Roman" panose="02020603050405020304" pitchFamily="18" charset="0"/>
              </a:rPr>
              <a:t>, para personas con un promedio de 75 años de edad, que viven en la comunidad, independientes para las actividades de la vida diaria, capacitados para hacer ejercicio, con algún factor de riesgo de fracturas, los suplementos de Vitamina D no reducen el porcentaje de </a:t>
            </a:r>
            <a:r>
              <a:rPr lang="es-ES" sz="2000" b="1" dirty="0">
                <a:solidFill>
                  <a:srgbClr val="FF6600"/>
                </a:solidFill>
                <a:latin typeface="Calibri" panose="020F0502020204030204" pitchFamily="34" charset="0"/>
                <a:ea typeface="Calibri" panose="020F0502020204030204" pitchFamily="34" charset="0"/>
                <a:cs typeface="Times New Roman" panose="02020603050405020304" pitchFamily="18" charset="0"/>
              </a:rPr>
              <a:t>Fracturas No Vertebrales</a:t>
            </a:r>
            <a:r>
              <a:rPr lang="es-ES" sz="2000" dirty="0">
                <a:solidFill>
                  <a:srgbClr val="FF6600"/>
                </a:solidFill>
                <a:latin typeface="Calibri" panose="020F0502020204030204" pitchFamily="34" charset="0"/>
                <a:ea typeface="Calibri" panose="020F0502020204030204" pitchFamily="34" charset="0"/>
                <a:cs typeface="Times New Roman" panose="02020603050405020304" pitchFamily="18" charset="0"/>
              </a:rPr>
              <a:t> en 3,4 años de seguimiento</a:t>
            </a: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Con una </a:t>
            </a:r>
            <a:r>
              <a:rPr lang="es-ES"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validez de evidencia Moderada-Baja</a:t>
            </a:r>
            <a:r>
              <a:rPr lang="es-ES" sz="2000" dirty="0">
                <a:latin typeface="Calibri" panose="020F0502020204030204" pitchFamily="34" charset="0"/>
                <a:ea typeface="Calibri" panose="020F0502020204030204" pitchFamily="34" charset="0"/>
                <a:cs typeface="Times New Roman" panose="02020603050405020304" pitchFamily="18" charset="0"/>
              </a:rPr>
              <a:t>, para personas con un promedio de 69,5 años de edad, que viven en la comunidad, independientes para las actividades de la vida diaria, capacitados para hacer ejercicio, con algún factor de riesgo de fracturas, los suplementos de Vitamina D con Calcio adicional no reducen el porcentaje de </a:t>
            </a:r>
            <a:r>
              <a:rPr lang="es-ES" sz="2000" b="1" dirty="0">
                <a:solidFill>
                  <a:srgbClr val="FF6600"/>
                </a:solidFill>
                <a:latin typeface="Calibri" panose="020F0502020204030204" pitchFamily="34" charset="0"/>
                <a:ea typeface="Calibri" panose="020F0502020204030204" pitchFamily="34" charset="0"/>
                <a:cs typeface="Times New Roman" panose="02020603050405020304" pitchFamily="18" charset="0"/>
              </a:rPr>
              <a:t>Fracturas No Vertebrales</a:t>
            </a:r>
            <a:r>
              <a:rPr lang="es-ES" sz="2000" dirty="0">
                <a:solidFill>
                  <a:srgbClr val="FF6600"/>
                </a:solidFill>
                <a:latin typeface="Calibri" panose="020F0502020204030204" pitchFamily="34" charset="0"/>
                <a:ea typeface="Calibri" panose="020F0502020204030204" pitchFamily="34" charset="0"/>
                <a:cs typeface="Times New Roman" panose="02020603050405020304" pitchFamily="18" charset="0"/>
              </a:rPr>
              <a:t> en 3,2 años de seguimiento</a:t>
            </a: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_tradnl" sz="800" b="1" dirty="0">
                <a:solidFill>
                  <a:srgbClr val="CC0099"/>
                </a:solidFill>
                <a:latin typeface="Calibri" panose="020F0502020204030204" pitchFamily="34" charset="0"/>
                <a:ea typeface="Calibri" panose="020F0502020204030204" pitchFamily="34" charset="0"/>
                <a:cs typeface="Times New Roman" panose="02020603050405020304" pitchFamily="18" charset="0"/>
              </a:rPr>
              <a:t> </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_tradnl" sz="2000" dirty="0">
                <a:latin typeface="Calibri" panose="020F0502020204030204" pitchFamily="34" charset="0"/>
                <a:ea typeface="Calibri" panose="020F0502020204030204" pitchFamily="34" charset="0"/>
                <a:cs typeface="Times New Roman" panose="02020603050405020304" pitchFamily="18" charset="0"/>
              </a:rPr>
              <a:t>	</a:t>
            </a:r>
            <a:r>
              <a:rPr lang="es-ES_tradnl"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Estos resultados no parecen justificar el screening de 25(OH)D en sangre </a:t>
            </a:r>
            <a:r>
              <a:rPr lang="es-ES_tradnl" sz="2000" dirty="0">
                <a:latin typeface="Calibri" panose="020F0502020204030204" pitchFamily="34" charset="0"/>
                <a:ea typeface="Calibri" panose="020F0502020204030204" pitchFamily="34" charset="0"/>
                <a:cs typeface="Times New Roman" panose="02020603050405020304" pitchFamily="18" charset="0"/>
              </a:rPr>
              <a:t>en personas sanas </a:t>
            </a:r>
            <a:r>
              <a:rPr lang="es-ES" sz="2000" dirty="0">
                <a:latin typeface="Calibri" panose="020F0502020204030204" pitchFamily="34" charset="0"/>
                <a:ea typeface="Calibri" panose="020F0502020204030204" pitchFamily="34" charset="0"/>
                <a:cs typeface="Times New Roman" panose="02020603050405020304" pitchFamily="18" charset="0"/>
              </a:rPr>
              <a:t>que viven en la comunidad, independientes para las actividades de la vida diaria, capacitados para hacer ejercicio, con algún factor de riesgo de fracturas, con promedios de edad de 69 a 78 años. </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El nivel sérico de 25(OH)D de 20 ng/ml corresponde aproximadamente a las necesidades del 97,5% de personas normales sanas mayores de 20 años. </a:t>
            </a:r>
            <a:r>
              <a:rPr lang="es-ES" sz="2000" dirty="0">
                <a:solidFill>
                  <a:srgbClr val="9900CC"/>
                </a:solidFill>
                <a:latin typeface="Calibri" panose="020F0502020204030204" pitchFamily="34" charset="0"/>
                <a:ea typeface="Calibri" panose="020F0502020204030204" pitchFamily="34" charset="0"/>
                <a:cs typeface="Times New Roman" panose="02020603050405020304" pitchFamily="18" charset="0"/>
              </a:rPr>
              <a:t>Los valores de referencia de los laboratorios de análisis clínicos podrían necesitar revisar las evidencias sobre los puntos de corte de la normalidad sobre los que informan las categorías de referencia</a:t>
            </a:r>
            <a:r>
              <a:rPr lang="es-ES" sz="2000" dirty="0">
                <a:latin typeface="Calibri" panose="020F0502020204030204" pitchFamily="34" charset="0"/>
                <a:ea typeface="Calibri" panose="020F0502020204030204" pitchFamily="34" charset="0"/>
                <a:cs typeface="Times New Roman" panose="02020603050405020304" pitchFamily="18"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p>
        </p:txBody>
      </p:sp>
    </p:spTree>
    <p:extLst>
      <p:ext uri="{BB962C8B-B14F-4D97-AF65-F5344CB8AC3E}">
        <p14:creationId xmlns:p14="http://schemas.microsoft.com/office/powerpoint/2010/main" val="3180971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2930CC1D-1AFC-4180-AE8E-D1A5188ECF18}"/>
              </a:ext>
            </a:extLst>
          </p:cNvPr>
          <p:cNvPicPr>
            <a:picLocks noGrp="1" noChangeAspect="1"/>
          </p:cNvPicPr>
          <p:nvPr>
            <p:ph idx="1"/>
          </p:nvPr>
        </p:nvPicPr>
        <p:blipFill>
          <a:blip r:embed="rId2"/>
          <a:stretch>
            <a:fillRect/>
          </a:stretch>
        </p:blipFill>
        <p:spPr>
          <a:xfrm>
            <a:off x="339137" y="583678"/>
            <a:ext cx="11513726" cy="5448632"/>
          </a:xfrm>
          <a:prstGeom prst="rect">
            <a:avLst/>
          </a:prstGeom>
        </p:spPr>
      </p:pic>
    </p:spTree>
    <p:extLst>
      <p:ext uri="{BB962C8B-B14F-4D97-AF65-F5344CB8AC3E}">
        <p14:creationId xmlns:p14="http://schemas.microsoft.com/office/powerpoint/2010/main" val="4284904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27652" y="884331"/>
            <a:ext cx="10058399" cy="5089338"/>
          </a:xfrm>
        </p:spPr>
        <p:txBody>
          <a:bodyPr>
            <a:normAutofit fontScale="85000" lnSpcReduction="10000"/>
          </a:bodyPr>
          <a:lstStyle/>
          <a:p>
            <a:pPr indent="449580" algn="just">
              <a:lnSpc>
                <a:spcPct val="110000"/>
              </a:lnSpc>
              <a:spcAft>
                <a:spcPts val="0"/>
              </a:spcAft>
            </a:pPr>
            <a:r>
              <a:rPr lang="es-ES_tradnl" dirty="0">
                <a:latin typeface="Calibri" panose="020F0502020204030204" pitchFamily="34" charset="0"/>
                <a:ea typeface="Calibri" panose="020F0502020204030204" pitchFamily="34" charset="0"/>
                <a:cs typeface="Times New Roman" panose="02020603050405020304" pitchFamily="18" charset="0"/>
              </a:rPr>
              <a:t>	Sin embargo, esta sobriedad parece alterada en los últimos años, porque cada vez es mayor la solicitud de pruebas de laboratorio para detectar</a:t>
            </a:r>
            <a:r>
              <a:rPr lang="es-ES" dirty="0">
                <a:latin typeface="Calibri" panose="020F0502020204030204" pitchFamily="34" charset="0"/>
                <a:ea typeface="Calibri" panose="020F0502020204030204" pitchFamily="34" charset="0"/>
                <a:cs typeface="Times New Roman" panose="02020603050405020304" pitchFamily="18" charset="0"/>
              </a:rPr>
              <a:t> los niveles de Vitamina D en sangre y, tras éstas, la prescripción de suplementos. </a:t>
            </a:r>
            <a:r>
              <a:rPr lang="es-ES" dirty="0">
                <a:solidFill>
                  <a:srgbClr val="FF6600"/>
                </a:solidFill>
                <a:latin typeface="Calibri" panose="020F0502020204030204" pitchFamily="34" charset="0"/>
                <a:ea typeface="Calibri" panose="020F0502020204030204" pitchFamily="34" charset="0"/>
                <a:cs typeface="Times New Roman" panose="02020603050405020304" pitchFamily="18" charset="0"/>
              </a:rPr>
              <a:t>¿Es que hay una pandemia de déficit de Vitamina D?</a:t>
            </a:r>
            <a:r>
              <a:rPr lang="es-ES" sz="2800" dirty="0">
                <a:latin typeface="Calibri" panose="020F0502020204030204" pitchFamily="34" charset="0"/>
                <a:ea typeface="Calibri" panose="020F0502020204030204" pitchFamily="34" charset="0"/>
                <a:cs typeface="Times New Roman" panose="02020603050405020304" pitchFamily="18" charset="0"/>
              </a:rPr>
              <a:t>	</a:t>
            </a:r>
          </a:p>
          <a:p>
            <a:pPr indent="449580" algn="just">
              <a:lnSpc>
                <a:spcPct val="110000"/>
              </a:lnSpc>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	Utilizando el mismo informe, Manson et al en 2016 contestan que no, y que </a:t>
            </a:r>
            <a:r>
              <a:rPr lang="es-ES" dirty="0">
                <a:solidFill>
                  <a:srgbClr val="808000"/>
                </a:solidFill>
                <a:latin typeface="Calibri" panose="020F0502020204030204" pitchFamily="34" charset="0"/>
                <a:ea typeface="Calibri" panose="020F0502020204030204" pitchFamily="34" charset="0"/>
                <a:cs typeface="Times New Roman" panose="02020603050405020304" pitchFamily="18" charset="0"/>
              </a:rPr>
              <a:t>su origen puede ser debido a una equivocada consideración de la Cantidad Diaria Recomendada (CDR)</a:t>
            </a:r>
            <a:r>
              <a:rPr lang="es-ES" dirty="0">
                <a:latin typeface="Calibri" panose="020F0502020204030204" pitchFamily="34" charset="0"/>
                <a:ea typeface="Calibri" panose="020F0502020204030204" pitchFamily="34" charset="0"/>
                <a:cs typeface="Times New Roman" panose="02020603050405020304" pitchFamily="18" charset="0"/>
              </a:rPr>
              <a:t>. En efecto, la correcta interpretación de la CDR es la ingesta que cubre las necesidades del 97,5% de una distribución de personas normales sanas, sin cubrir las del 2,5%; es decir que el punto de corte que corresponde a 20 ng/ml de 25(OH)D en sangre deja por abajo el 97,5%, y por arriba el 2,5%. La incorrecta interpretación de la CDR consiste en fundar una nueva distribución de personas tratadas con suplementos, en la que el 97,5% supera el punto de corte; es decir que el punto de corte que corresponde a 20 ng/ml de 25(OH)D en sangre deja por abajo el 2,5%, y por arriba el 97,5%. Y para que esto se cumpla, la cola derecha de esta nueva distribución de personas tratadas, puede tocar y superar el nivel máximo de ingesta de Vitamina D.</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endParaRPr lang="es-ES" dirty="0"/>
          </a:p>
        </p:txBody>
      </p:sp>
    </p:spTree>
    <p:extLst>
      <p:ext uri="{BB962C8B-B14F-4D97-AF65-F5344CB8AC3E}">
        <p14:creationId xmlns:p14="http://schemas.microsoft.com/office/powerpoint/2010/main" val="3941845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E95AB6C8-E3F3-4E98-BE3A-18D5B876951A}"/>
              </a:ext>
            </a:extLst>
          </p:cNvPr>
          <p:cNvPicPr>
            <a:picLocks noGrp="1" noChangeAspect="1"/>
          </p:cNvPicPr>
          <p:nvPr>
            <p:ph idx="1"/>
          </p:nvPr>
        </p:nvPicPr>
        <p:blipFill>
          <a:blip r:embed="rId2"/>
          <a:stretch>
            <a:fillRect/>
          </a:stretch>
        </p:blipFill>
        <p:spPr>
          <a:xfrm>
            <a:off x="2977263" y="77680"/>
            <a:ext cx="6237473" cy="6702639"/>
          </a:xfrm>
          <a:prstGeom prst="rect">
            <a:avLst/>
          </a:prstGeom>
        </p:spPr>
      </p:pic>
    </p:spTree>
    <p:extLst>
      <p:ext uri="{BB962C8B-B14F-4D97-AF65-F5344CB8AC3E}">
        <p14:creationId xmlns:p14="http://schemas.microsoft.com/office/powerpoint/2010/main" val="339331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E8A614C5-1C6A-4648-B59F-06F615156AA7}"/>
              </a:ext>
            </a:extLst>
          </p:cNvPr>
          <p:cNvPicPr>
            <a:picLocks noGrp="1" noChangeAspect="1"/>
          </p:cNvPicPr>
          <p:nvPr>
            <p:ph idx="1"/>
          </p:nvPr>
        </p:nvPicPr>
        <p:blipFill>
          <a:blip r:embed="rId2"/>
          <a:stretch>
            <a:fillRect/>
          </a:stretch>
        </p:blipFill>
        <p:spPr>
          <a:xfrm>
            <a:off x="2411898" y="70951"/>
            <a:ext cx="6281530" cy="6716098"/>
          </a:xfrm>
          <a:prstGeom prst="rect">
            <a:avLst/>
          </a:prstGeom>
        </p:spPr>
      </p:pic>
    </p:spTree>
    <p:extLst>
      <p:ext uri="{BB962C8B-B14F-4D97-AF65-F5344CB8AC3E}">
        <p14:creationId xmlns:p14="http://schemas.microsoft.com/office/powerpoint/2010/main" val="2241132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27652" y="884331"/>
            <a:ext cx="10058399" cy="5089338"/>
          </a:xfrm>
        </p:spPr>
        <p:txBody>
          <a:bodyPr>
            <a:normAutofit/>
          </a:bodyPr>
          <a:lstStyle/>
          <a:p>
            <a:pPr indent="449580" algn="just">
              <a:lnSpc>
                <a:spcPct val="100000"/>
              </a:lnSpc>
              <a:spcAft>
                <a:spcPts val="0"/>
              </a:spcAft>
            </a:pPr>
            <a:r>
              <a:rPr lang="es-ES_tradnl" sz="2000" dirty="0">
                <a:latin typeface="Calibri" panose="020F0502020204030204" pitchFamily="34" charset="0"/>
                <a:ea typeface="Calibri" panose="020F0502020204030204" pitchFamily="34" charset="0"/>
                <a:cs typeface="Times New Roman" panose="02020603050405020304" pitchFamily="18" charset="0"/>
              </a:rPr>
              <a:t>	En cuanto a </a:t>
            </a:r>
            <a:r>
              <a:rPr lang="es-ES_tradnl" sz="2000" b="1" dirty="0">
                <a:latin typeface="Calibri" panose="020F0502020204030204" pitchFamily="34" charset="0"/>
                <a:ea typeface="Calibri" panose="020F0502020204030204" pitchFamily="34" charset="0"/>
                <a:cs typeface="Times New Roman" panose="02020603050405020304" pitchFamily="18" charset="0"/>
              </a:rPr>
              <a:t>la distribución de los niveles séricos de 25(OH)D, en 2008 </a:t>
            </a:r>
            <a:r>
              <a:rPr lang="es-ES_tradnl" sz="2000" b="1" dirty="0" err="1">
                <a:latin typeface="Calibri" panose="020F0502020204030204" pitchFamily="34" charset="0"/>
                <a:ea typeface="Calibri" panose="020F0502020204030204" pitchFamily="34" charset="0"/>
                <a:cs typeface="Times New Roman" panose="02020603050405020304" pitchFamily="18" charset="0"/>
              </a:rPr>
              <a:t>Melamed</a:t>
            </a:r>
            <a:r>
              <a:rPr lang="es-ES_tradnl" sz="2000" b="1" dirty="0">
                <a:latin typeface="Calibri" panose="020F0502020204030204" pitchFamily="34" charset="0"/>
                <a:ea typeface="Calibri" panose="020F0502020204030204" pitchFamily="34" charset="0"/>
                <a:cs typeface="Times New Roman" panose="02020603050405020304" pitchFamily="18" charset="0"/>
              </a:rPr>
              <a:t> et al </a:t>
            </a:r>
            <a:r>
              <a:rPr lang="es-ES_tradnl" sz="2000" dirty="0">
                <a:latin typeface="Calibri" panose="020F0502020204030204" pitchFamily="34" charset="0"/>
                <a:ea typeface="Calibri" panose="020F0502020204030204" pitchFamily="34" charset="0"/>
                <a:cs typeface="Times New Roman" panose="02020603050405020304" pitchFamily="18" charset="0"/>
              </a:rPr>
              <a:t>publicaron un estudio transversal que analizaba la asociación entre los valores de los cuatro cuartiles de todo el rango de </a:t>
            </a:r>
            <a:r>
              <a:rPr lang="es-ES_tradnl"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13.331 adultos representativos</a:t>
            </a:r>
            <a:r>
              <a:rPr lang="es-ES_tradnl" sz="2000" dirty="0">
                <a:latin typeface="Calibri" panose="020F0502020204030204" pitchFamily="34" charset="0"/>
                <a:ea typeface="Calibri" panose="020F0502020204030204" pitchFamily="34" charset="0"/>
                <a:cs typeface="Times New Roman" panose="02020603050405020304" pitchFamily="18" charset="0"/>
              </a:rPr>
              <a:t> a nivel nacional de EEUU, con 20 años o más, a partir de la Tercera Encuesta Nacional de Salud y Nutrición (</a:t>
            </a:r>
            <a:r>
              <a:rPr lang="es-ES_tradnl"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NHANES III</a:t>
            </a:r>
            <a:r>
              <a:rPr lang="es-ES_tradnl" sz="2000" dirty="0">
                <a:latin typeface="Calibri" panose="020F0502020204030204" pitchFamily="34" charset="0"/>
                <a:ea typeface="Calibri" panose="020F0502020204030204" pitchFamily="34" charset="0"/>
                <a:cs typeface="Times New Roman" panose="02020603050405020304" pitchFamily="18" charset="0"/>
              </a:rPr>
              <a:t>), con la mortalidad por todas las causas y por cuatro causas específicas (cardiovascular, cáncer, infección, externas). Los niveles de 25(OH)D de los participantes se recolectaron desde 1988 hasta 1994, y la mortalidad por de los participantes fue seguida pasivamente hasta el año 2000.</a:t>
            </a:r>
          </a:p>
          <a:p>
            <a:pPr indent="449580" algn="just">
              <a:lnSpc>
                <a:spcPct val="100000"/>
              </a:lnSpc>
              <a:spcAft>
                <a:spcPts val="0"/>
              </a:spcAft>
            </a:pPr>
            <a:r>
              <a:rPr lang="es-ES_tradnl" sz="2000" dirty="0">
                <a:latin typeface="Calibri" panose="020F0502020204030204" pitchFamily="34" charset="0"/>
                <a:ea typeface="Calibri" panose="020F0502020204030204" pitchFamily="34" charset="0"/>
                <a:cs typeface="Times New Roman" panose="02020603050405020304" pitchFamily="18" charset="0"/>
              </a:rPr>
              <a:t>	Durante una mediana de </a:t>
            </a:r>
            <a:r>
              <a:rPr lang="es-ES_tradnl"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8,7 años de seguimiento</a:t>
            </a:r>
            <a:r>
              <a:rPr lang="es-ES_tradnl" sz="2000" dirty="0">
                <a:latin typeface="Calibri" panose="020F0502020204030204" pitchFamily="34" charset="0"/>
                <a:ea typeface="Calibri" panose="020F0502020204030204" pitchFamily="34" charset="0"/>
                <a:cs typeface="Times New Roman" panose="02020603050405020304" pitchFamily="18" charset="0"/>
              </a:rPr>
              <a:t>, hubo </a:t>
            </a:r>
            <a:r>
              <a:rPr lang="es-ES_tradnl"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1806 muertes</a:t>
            </a:r>
            <a:r>
              <a:rPr lang="es-ES_tradnl" sz="2000" dirty="0">
                <a:latin typeface="Calibri" panose="020F0502020204030204" pitchFamily="34" charset="0"/>
                <a:ea typeface="Calibri" panose="020F0502020204030204" pitchFamily="34" charset="0"/>
                <a:cs typeface="Times New Roman" panose="02020603050405020304" pitchFamily="18" charset="0"/>
              </a:rPr>
              <a:t>. En la </a:t>
            </a:r>
            <a:r>
              <a:rPr lang="es-ES_tradnl" sz="2000" b="1" dirty="0">
                <a:latin typeface="Calibri" panose="020F0502020204030204" pitchFamily="34" charset="0"/>
                <a:ea typeface="Calibri" panose="020F0502020204030204" pitchFamily="34" charset="0"/>
                <a:cs typeface="Times New Roman" panose="02020603050405020304" pitchFamily="18" charset="0"/>
              </a:rPr>
              <a:t>mortalidad por todas las causas</a:t>
            </a:r>
            <a:r>
              <a:rPr lang="es-ES_tradnl" sz="2000" dirty="0">
                <a:latin typeface="Calibri" panose="020F0502020204030204" pitchFamily="34" charset="0"/>
                <a:ea typeface="Calibri" panose="020F0502020204030204" pitchFamily="34" charset="0"/>
                <a:cs typeface="Times New Roman" panose="02020603050405020304" pitchFamily="18" charset="0"/>
              </a:rPr>
              <a:t>, tomando como referencia el </a:t>
            </a:r>
            <a:r>
              <a:rPr lang="es-ES_tradnl"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cuartil 4º, de &gt; 32,1 ng/ml</a:t>
            </a:r>
            <a:r>
              <a:rPr lang="es-ES_tradnl" sz="2000" dirty="0">
                <a:latin typeface="Calibri" panose="020F0502020204030204" pitchFamily="34" charset="0"/>
                <a:ea typeface="Calibri" panose="020F0502020204030204" pitchFamily="34" charset="0"/>
                <a:cs typeface="Times New Roman" panose="02020603050405020304" pitchFamily="18" charset="0"/>
              </a:rPr>
              <a:t>, tras ajustar por todas las covariables mediante un modelo multivariado, sólo se encontró una diferencia estadísticamente significativa al compararlo con el </a:t>
            </a:r>
            <a:r>
              <a:rPr lang="es-ES_tradnl"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cuartil 1º, de &lt; 17,8 ng/ml</a:t>
            </a:r>
            <a:r>
              <a:rPr lang="es-ES_tradnl" sz="2000" dirty="0">
                <a:latin typeface="Calibri" panose="020F0502020204030204" pitchFamily="34" charset="0"/>
                <a:ea typeface="Calibri" panose="020F0502020204030204" pitchFamily="34" charset="0"/>
                <a:cs typeface="Times New Roman" panose="02020603050405020304" pitchFamily="18" charset="0"/>
              </a:rPr>
              <a:t>, con un RR 1,26 (1,08-1,46), no encontrándose diferencias estadísticamente significativas al compararlo con el </a:t>
            </a:r>
            <a:r>
              <a:rPr lang="es-ES_tradnl"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cuartil 3º, de 24,4-32,1 ng/ml</a:t>
            </a:r>
            <a:r>
              <a:rPr lang="es-ES_tradnl" sz="2000" dirty="0">
                <a:latin typeface="Calibri" panose="020F0502020204030204" pitchFamily="34" charset="0"/>
                <a:ea typeface="Calibri" panose="020F0502020204030204" pitchFamily="34" charset="0"/>
                <a:cs typeface="Times New Roman" panose="02020603050405020304" pitchFamily="18" charset="0"/>
              </a:rPr>
              <a:t>, con un RR 0,93 (0,79-1,10), ni con </a:t>
            </a:r>
            <a:r>
              <a:rPr lang="es-ES_tradnl"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el cuartil 2º, de 17,8-24,32 ng/ml</a:t>
            </a:r>
            <a:r>
              <a:rPr lang="es-ES_tradnl" sz="2000" dirty="0">
                <a:latin typeface="Calibri" panose="020F0502020204030204" pitchFamily="34" charset="0"/>
                <a:ea typeface="Calibri" panose="020F0502020204030204" pitchFamily="34" charset="0"/>
                <a:cs typeface="Times New Roman" panose="02020603050405020304" pitchFamily="18" charset="0"/>
              </a:rPr>
              <a:t>, con un RR 1,06 (0,89-1,24).</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endParaRPr lang="es-ES" dirty="0"/>
          </a:p>
        </p:txBody>
      </p:sp>
    </p:spTree>
    <p:extLst>
      <p:ext uri="{BB962C8B-B14F-4D97-AF65-F5344CB8AC3E}">
        <p14:creationId xmlns:p14="http://schemas.microsoft.com/office/powerpoint/2010/main" val="1562628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27652" y="884331"/>
            <a:ext cx="10058399" cy="5089338"/>
          </a:xfrm>
        </p:spPr>
        <p:txBody>
          <a:bodyPr>
            <a:normAutofit/>
          </a:bodyPr>
          <a:lstStyle/>
          <a:p>
            <a:pPr algn="just">
              <a:lnSpc>
                <a:spcPct val="100000"/>
              </a:lnSpc>
              <a:spcAft>
                <a:spcPts val="0"/>
              </a:spcAft>
            </a:pPr>
            <a:r>
              <a:rPr lang="es-ES_tradnl" sz="2000" dirty="0">
                <a:latin typeface="Calibri" panose="020F0502020204030204" pitchFamily="34" charset="0"/>
                <a:ea typeface="Calibri" panose="020F0502020204030204" pitchFamily="34" charset="0"/>
                <a:cs typeface="Times New Roman" panose="02020603050405020304" pitchFamily="18" charset="0"/>
              </a:rPr>
              <a:t>	En las </a:t>
            </a:r>
            <a:r>
              <a:rPr lang="es-ES_tradnl" sz="2000" b="1" dirty="0">
                <a:latin typeface="Calibri" panose="020F0502020204030204" pitchFamily="34" charset="0"/>
                <a:ea typeface="Calibri" panose="020F0502020204030204" pitchFamily="34" charset="0"/>
                <a:cs typeface="Times New Roman" panose="02020603050405020304" pitchFamily="18" charset="0"/>
              </a:rPr>
              <a:t>mortalidades específicas por causa CV, por cáncer, por enfermedades infecciosas y por casusas externas</a:t>
            </a:r>
            <a:r>
              <a:rPr lang="es-ES_tradnl" sz="2000" dirty="0">
                <a:latin typeface="Calibri" panose="020F0502020204030204" pitchFamily="34" charset="0"/>
                <a:ea typeface="Calibri" panose="020F0502020204030204" pitchFamily="34" charset="0"/>
                <a:cs typeface="Times New Roman" panose="02020603050405020304" pitchFamily="18" charset="0"/>
              </a:rPr>
              <a:t>, tomando como referencia el cuartil el </a:t>
            </a:r>
            <a:r>
              <a:rPr lang="es-ES_tradnl"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cuartil 4º, de &gt; 32,1 ng/ml</a:t>
            </a:r>
            <a:r>
              <a:rPr lang="es-ES_tradnl" sz="2000" dirty="0">
                <a:latin typeface="Calibri" panose="020F0502020204030204" pitchFamily="34" charset="0"/>
                <a:ea typeface="Calibri" panose="020F0502020204030204" pitchFamily="34" charset="0"/>
                <a:cs typeface="Times New Roman" panose="02020603050405020304" pitchFamily="18" charset="0"/>
              </a:rPr>
              <a:t>, tras ajustar por las covariables, no se encontraron diferencias estadísticamente significativas en ninguna de las tres causas específicas respecto a los otros tres cuartiles; a saber: </a:t>
            </a:r>
            <a:r>
              <a:rPr lang="es-ES_tradnl"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cuartil 3º, de 24,4-32,1 ng/ml; cuartil 2º, de 17,8-24,3 ng/ml; y cuartil 1º, de &lt; 17,8 ng/ml</a:t>
            </a:r>
            <a:r>
              <a:rPr lang="es-ES_tradnl" sz="2000" dirty="0">
                <a:latin typeface="Calibri" panose="020F0502020204030204" pitchFamily="34" charset="0"/>
                <a:ea typeface="Calibri" panose="020F0502020204030204" pitchFamily="34" charset="0"/>
                <a:cs typeface="Times New Roman" panose="02020603050405020304" pitchFamily="18"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endParaRPr lang="es-ES" dirty="0"/>
          </a:p>
        </p:txBody>
      </p:sp>
    </p:spTree>
    <p:extLst>
      <p:ext uri="{BB962C8B-B14F-4D97-AF65-F5344CB8AC3E}">
        <p14:creationId xmlns:p14="http://schemas.microsoft.com/office/powerpoint/2010/main" val="40999174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507</TotalTime>
  <Words>905</Words>
  <Application>Microsoft Office PowerPoint</Application>
  <PresentationFormat>Panorámica</PresentationFormat>
  <Paragraphs>120</Paragraphs>
  <Slides>37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37</vt:i4>
      </vt:variant>
    </vt:vector>
  </HeadingPairs>
  <TitlesOfParts>
    <vt:vector size="42" baseType="lpstr">
      <vt:lpstr>Arial</vt:lpstr>
      <vt:lpstr>Calibri</vt:lpstr>
      <vt:lpstr>Calibri Light</vt:lpstr>
      <vt:lpstr>Times New Roman</vt:lpstr>
      <vt:lpstr>Tema de Office</vt:lpstr>
      <vt:lpstr>Reanálisis GRADE de la Revisión Sistemática de Zhao et al sobre prevención de fracturas con suplementos de Vitamina D con o sin Calcio adicional.   </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Galo</dc:creator>
  <cp:lastModifiedBy>Galo</cp:lastModifiedBy>
  <cp:revision>97</cp:revision>
  <dcterms:created xsi:type="dcterms:W3CDTF">2016-02-02T17:41:20Z</dcterms:created>
  <dcterms:modified xsi:type="dcterms:W3CDTF">2019-07-15T16:25:34Z</dcterms:modified>
</cp:coreProperties>
</file>